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792" r:id="rId4"/>
    <p:sldMasterId id="2147483791" r:id="rId5"/>
    <p:sldMasterId id="2147483790" r:id="rId6"/>
    <p:sldMasterId id="2147483721" r:id="rId7"/>
    <p:sldMasterId id="2147483789" r:id="rId8"/>
    <p:sldMasterId id="2147483783" r:id="rId9"/>
    <p:sldMasterId id="2147483775" r:id="rId10"/>
    <p:sldMasterId id="2147483712" r:id="rId11"/>
    <p:sldMasterId id="2147483737" r:id="rId12"/>
    <p:sldMasterId id="2147483812" r:id="rId13"/>
  </p:sldMasterIdLst>
  <p:notesMasterIdLst>
    <p:notesMasterId r:id="rId33"/>
  </p:notesMasterIdLst>
  <p:sldIdLst>
    <p:sldId id="1147" r:id="rId14"/>
    <p:sldId id="1148" r:id="rId15"/>
    <p:sldId id="1152" r:id="rId16"/>
    <p:sldId id="1120" r:id="rId17"/>
    <p:sldId id="1142" r:id="rId18"/>
    <p:sldId id="1119" r:id="rId19"/>
    <p:sldId id="1077" r:id="rId20"/>
    <p:sldId id="1122" r:id="rId21"/>
    <p:sldId id="1123" r:id="rId22"/>
    <p:sldId id="1124" r:id="rId23"/>
    <p:sldId id="1125" r:id="rId24"/>
    <p:sldId id="1144" r:id="rId25"/>
    <p:sldId id="1141" r:id="rId26"/>
    <p:sldId id="274" r:id="rId27"/>
    <p:sldId id="1140" r:id="rId28"/>
    <p:sldId id="1131" r:id="rId29"/>
    <p:sldId id="1139" r:id="rId30"/>
    <p:sldId id="1151" r:id="rId31"/>
    <p:sldId id="270" r:id="rId32"/>
  </p:sldIdLst>
  <p:sldSz cx="9144000" cy="5143500" type="screen16x9"/>
  <p:notesSz cx="6858000" cy="9144000"/>
  <p:embeddedFontLst>
    <p:embeddedFont>
      <p:font typeface="Hanken Grotesk" panose="020B0604020202020204" charset="0"/>
      <p:regular r:id="rId34"/>
      <p:bold r:id="rId35"/>
      <p:italic r:id="rId36"/>
      <p:boldItalic r:id="rId37"/>
    </p:embeddedFont>
    <p:embeddedFont>
      <p:font typeface="Hanken Grotesk Black" panose="020B0604020202020204" charset="0"/>
      <p:bold r:id="rId38"/>
      <p:italic r:id="rId39"/>
      <p:boldItalic r:id="rId40"/>
    </p:embeddedFont>
    <p:embeddedFont>
      <p:font typeface="Hanken Grotesk Light" panose="020B0604020202020204" charset="0"/>
      <p:regular r:id="rId41"/>
      <p:italic r:id="rId42"/>
    </p:embeddedFont>
    <p:embeddedFont>
      <p:font typeface="Hanken Grotesk Medium" panose="020B0604020202020204" charset="0"/>
      <p:regular r:id="rId43"/>
      <p:italic r:id="rId44"/>
    </p:embeddedFont>
    <p:embeddedFont>
      <p:font typeface="Share Tech Mono" panose="020B0604020202020204" charset="0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5B56A2F-706B-FEB2-8706-92379E2742BE}" name="Ken Bagnall" initials="K" userId="S::kbagnall@silentpush.com::44a9a2a6-2712-4ce0-800a-a418ea5056cd" providerId="AD"/>
  <p188:author id="{E5BD8955-8F7F-3E29-4A5F-428EC15ED608}" name="Zach Edwards" initials="ZE" userId="S::zedwards@silentpush.com::f26c88ee-8ea1-4735-a88e-70bad26c956b" providerId="AD"/>
  <p188:author id="{CA439758-7EE2-00CC-7BB4-CA67CBF50748}" name="Charlotte Mackie Pawson" initials="" userId="S::cpawson@silentpush.com::a3292ee8-5a2f-4a82-a696-dbd1915b3eef" providerId="AD"/>
  <p188:author id="{6FC5FD6C-2771-BFB2-559E-AF393BD7117B}" name="Timothy Neece" initials="" userId="S::tneece@silentpush.com::934e95a4-21aa-427a-92d0-ab56de5845d5" providerId="AD"/>
  <p188:author id="{27C9A375-1D98-E657-5E4B-EB12D040F9E8}" name="Noah Plotkin" initials="" userId="S::nplotkin@silentpush.com::e0edcfab-d02e-4f5b-bb97-990b428dc751" providerId="AD"/>
  <p188:author id="{774271AC-8E7E-A666-F66F-5A9F1FCA5B43}" name="Maulik Limbachiya" initials="ML" userId="S::mlimbachiya@silentpush.com::b6f0cfc7-e9b6-453c-956d-ba3701c3ea0d" providerId="AD"/>
  <p188:author id="{B5EF36BF-F51B-1BA4-68F3-D80E53DA6555}" name="Martijn Grooten" initials="MG" userId="S::mgrooten@silentpush.com::e7947077-6758-45df-8daf-ef4812ae2b8e" providerId="AD"/>
  <p188:author id="{A24606CE-A0FE-C755-89F8-4AA8CE1D5F75}" name="Tom Samuelson" initials="TS" userId="S::tsamuelson@silentpush.com::2dd51eec-9d4a-4c24-b7c4-b56c32223c17" providerId="AD"/>
  <p188:author id="{45F82AD4-1EC7-164E-67EF-C5BB00E74FCA}" name="Kasey Best" initials="KB" userId="S::kbest@silentpush.com::92d1f049-ac75-4e01-b97e-4dc391d7f794" providerId="AD"/>
  <p188:author id="{52E95DDF-A48D-6D4B-EADD-AB8BFE20AAA1}" name="Mike Conti" initials="MC" userId="S::mconti@silentpush.com::d0447cec-1b21-4ee1-bfe8-3db358fb2fe4" providerId="AD"/>
  <p188:author id="{01C966FD-2473-893D-98A8-619810B1F1DC}" name="Brad Arnold" initials="BA" userId="S::barnold@silentpush.com::9cecd503-2b1f-4ffa-a2fe-2692796f6de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95FF"/>
    <a:srgbClr val="181C1F"/>
    <a:srgbClr val="620706"/>
    <a:srgbClr val="EFF9FF"/>
    <a:srgbClr val="067836"/>
    <a:srgbClr val="061C42"/>
    <a:srgbClr val="D7FFA8"/>
    <a:srgbClr val="171C1F"/>
    <a:srgbClr val="FFFFFF"/>
    <a:srgbClr val="BA6A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875F21-5362-664B-8200-C8452E31F6A9}" v="17" dt="2026-02-12T13:18:54.411"/>
  </p1510:revLst>
</p1510:revInfo>
</file>

<file path=ppt/tableStyles.xml><?xml version="1.0" encoding="utf-8"?>
<a:tblStyleLst xmlns:a="http://schemas.openxmlformats.org/drawingml/2006/main" def="{A66A5882-4A29-48D2-947B-A233D0AB77FD}">
  <a:tblStyle styleId="{A66A5882-4A29-48D2-947B-A233D0AB77FD}" styleName="Table_0">
    <a:wholeTbl>
      <a:tcTxStyle b="off" i="off">
        <a:font>
          <a:latin typeface="Gill Sans MT"/>
          <a:ea typeface="Gill Sans MT"/>
          <a:cs typeface="Gill Sans M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BFBFB"/>
          </a:solidFill>
        </a:fill>
      </a:tcStyle>
    </a:wholeTbl>
    <a:band1H>
      <a:tcTxStyle b="off" i="off"/>
      <a:tcStyle>
        <a:tcBdr/>
        <a:fill>
          <a:solidFill>
            <a:srgbClr val="F7F7F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F7F7F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6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font" Target="fonts/font6.fntdata"/><Relationship Id="rId21" Type="http://schemas.openxmlformats.org/officeDocument/2006/relationships/slide" Target="slides/slide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7.xml"/><Relationship Id="rId41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0D6DA-01BE-3644-9B43-E68E7622CA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60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B78F6-0407-E231-0FC5-902401EFC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466C24-08A6-F757-BA2D-DDD75C3F53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8AE30C-1D3D-A04C-2C60-27B37AB739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100" b="0" ker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88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0D6DA-01BE-3644-9B43-E68E7622CA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86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0D6DA-01BE-3644-9B43-E68E7622CA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90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0D6DA-01BE-3644-9B43-E68E7622CAF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7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0D6DA-01BE-3644-9B43-E68E7622CA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12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0D6DA-01BE-3644-9B43-E68E7622CA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08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15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mailto:info@silentpush.com?subject=Question%20about%20presentation" TargetMode="External"/><Relationship Id="rId7" Type="http://schemas.openxmlformats.org/officeDocument/2006/relationships/image" Target="../media/image17.png"/><Relationship Id="rId2" Type="http://schemas.openxmlformats.org/officeDocument/2006/relationships/hyperlink" Target="https://www.silentpush.com/" TargetMode="External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mailto:info@silentpush.com?subject=Question%20about%20presentation" TargetMode="External"/><Relationship Id="rId7" Type="http://schemas.openxmlformats.org/officeDocument/2006/relationships/image" Target="../media/image17.png"/><Relationship Id="rId2" Type="http://schemas.openxmlformats.org/officeDocument/2006/relationships/hyperlink" Target="https://www.silentpush.com/" TargetMode="External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469A9-D427-DBE7-5D3A-3E1D20F10F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AE9355-6FB9-E48C-3BF7-1B008C3239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3420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red square&#10;&#10;AI-generated content may be incorrect.">
            <a:extLst>
              <a:ext uri="{FF2B5EF4-FFF2-40B4-BE49-F238E27FC236}">
                <a16:creationId xmlns:a16="http://schemas.microsoft.com/office/drawing/2014/main" id="{07B5A3D9-4D5F-EDC6-C90D-3FF7BB36D2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93444" y="1245637"/>
            <a:ext cx="353851" cy="3538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BFD7C8-039C-AD37-FA61-6832DC7E1191}"/>
              </a:ext>
            </a:extLst>
          </p:cNvPr>
          <p:cNvSpPr txBox="1"/>
          <p:nvPr userDrawn="1"/>
        </p:nvSpPr>
        <p:spPr>
          <a:xfrm>
            <a:off x="4163243" y="1268673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hare Tech Mono" panose="020B0509050000020004" pitchFamily="49" charset="77"/>
              </a:rPr>
              <a:t>1</a:t>
            </a:r>
          </a:p>
        </p:txBody>
      </p:sp>
      <p:pic>
        <p:nvPicPr>
          <p:cNvPr id="8" name="Picture 7" descr="A black and red square&#10;&#10;AI-generated content may be incorrect.">
            <a:extLst>
              <a:ext uri="{FF2B5EF4-FFF2-40B4-BE49-F238E27FC236}">
                <a16:creationId xmlns:a16="http://schemas.microsoft.com/office/drawing/2014/main" id="{3593BA4A-D223-A3AF-DC3C-8FFE648268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93444" y="1770731"/>
            <a:ext cx="353851" cy="3538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BED3B7-B15B-56C5-95BA-43B15EB8784A}"/>
              </a:ext>
            </a:extLst>
          </p:cNvPr>
          <p:cNvSpPr txBox="1"/>
          <p:nvPr userDrawn="1"/>
        </p:nvSpPr>
        <p:spPr>
          <a:xfrm>
            <a:off x="4163243" y="1793767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hare Tech Mono" panose="020B0509050000020004" pitchFamily="49" charset="77"/>
              </a:rPr>
              <a:t>2</a:t>
            </a:r>
          </a:p>
        </p:txBody>
      </p:sp>
      <p:pic>
        <p:nvPicPr>
          <p:cNvPr id="11" name="Picture 10" descr="A black and red square&#10;&#10;AI-generated content may be incorrect.">
            <a:extLst>
              <a:ext uri="{FF2B5EF4-FFF2-40B4-BE49-F238E27FC236}">
                <a16:creationId xmlns:a16="http://schemas.microsoft.com/office/drawing/2014/main" id="{6769E277-D25D-1488-9E21-F66F2CA88E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93444" y="2299850"/>
            <a:ext cx="353851" cy="3538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771576-5F1A-9F96-50B0-5C8ED9B11B9B}"/>
              </a:ext>
            </a:extLst>
          </p:cNvPr>
          <p:cNvSpPr txBox="1"/>
          <p:nvPr userDrawn="1"/>
        </p:nvSpPr>
        <p:spPr>
          <a:xfrm>
            <a:off x="4163243" y="2322886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hare Tech Mono" panose="020B0509050000020004" pitchFamily="49" charset="77"/>
              </a:rPr>
              <a:t>3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D4C4D60-5929-3C8C-86DC-54AD9577B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14" y="1240371"/>
            <a:ext cx="3043202" cy="1947585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 sz="2400" b="1" i="0" cap="all" baseline="0">
                <a:solidFill>
                  <a:srgbClr val="EB614B"/>
                </a:solidFill>
                <a:latin typeface="Share Tech Mono" panose="020B0509050000020004" pitchFamily="49" charset="77"/>
              </a:defRPr>
            </a:lvl1pPr>
          </a:lstStyle>
          <a:p>
            <a:endParaRPr lang="en-US" sz="2400" b="1">
              <a:solidFill>
                <a:srgbClr val="EB614B"/>
              </a:solidFill>
              <a:latin typeface="Share Tech Mono"/>
            </a:endParaRP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ABB7FF80-2E4E-C286-4D42-B6401ED37C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2463" y="1263047"/>
            <a:ext cx="4081932" cy="3042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 cap="all" baseline="0">
                <a:solidFill>
                  <a:schemeClr val="bg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A63EF47F-9511-1F4D-3207-58CFA7AB9D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42463" y="1797884"/>
            <a:ext cx="4081932" cy="3042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 cap="all" baseline="0">
                <a:solidFill>
                  <a:schemeClr val="bg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8AFA4E3D-D434-AD26-5935-000EE9912F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42463" y="2321220"/>
            <a:ext cx="4081932" cy="3042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 cap="all" baseline="0">
                <a:solidFill>
                  <a:schemeClr val="bg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044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red square&#10;&#10;AI-generated content may be incorrect.">
            <a:extLst>
              <a:ext uri="{FF2B5EF4-FFF2-40B4-BE49-F238E27FC236}">
                <a16:creationId xmlns:a16="http://schemas.microsoft.com/office/drawing/2014/main" id="{07B5A3D9-4D5F-EDC6-C90D-3FF7BB36D2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93444" y="1245637"/>
            <a:ext cx="353851" cy="3538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BFD7C8-039C-AD37-FA61-6832DC7E1191}"/>
              </a:ext>
            </a:extLst>
          </p:cNvPr>
          <p:cNvSpPr txBox="1"/>
          <p:nvPr userDrawn="1"/>
        </p:nvSpPr>
        <p:spPr>
          <a:xfrm>
            <a:off x="4163243" y="1268673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hare Tech Mono" panose="020B0509050000020004" pitchFamily="49" charset="77"/>
              </a:rPr>
              <a:t>1</a:t>
            </a:r>
          </a:p>
        </p:txBody>
      </p:sp>
      <p:pic>
        <p:nvPicPr>
          <p:cNvPr id="8" name="Picture 7" descr="A black and red square&#10;&#10;AI-generated content may be incorrect.">
            <a:extLst>
              <a:ext uri="{FF2B5EF4-FFF2-40B4-BE49-F238E27FC236}">
                <a16:creationId xmlns:a16="http://schemas.microsoft.com/office/drawing/2014/main" id="{3593BA4A-D223-A3AF-DC3C-8FFE648268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93444" y="1770731"/>
            <a:ext cx="353851" cy="3538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BED3B7-B15B-56C5-95BA-43B15EB8784A}"/>
              </a:ext>
            </a:extLst>
          </p:cNvPr>
          <p:cNvSpPr txBox="1"/>
          <p:nvPr userDrawn="1"/>
        </p:nvSpPr>
        <p:spPr>
          <a:xfrm>
            <a:off x="4163243" y="1793767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hare Tech Mono" panose="020B0509050000020004" pitchFamily="49" charset="77"/>
              </a:rPr>
              <a:t>2</a:t>
            </a:r>
          </a:p>
        </p:txBody>
      </p:sp>
      <p:pic>
        <p:nvPicPr>
          <p:cNvPr id="11" name="Picture 10" descr="A black and red square&#10;&#10;AI-generated content may be incorrect.">
            <a:extLst>
              <a:ext uri="{FF2B5EF4-FFF2-40B4-BE49-F238E27FC236}">
                <a16:creationId xmlns:a16="http://schemas.microsoft.com/office/drawing/2014/main" id="{6769E277-D25D-1488-9E21-F66F2CA88E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93444" y="2299850"/>
            <a:ext cx="353851" cy="3538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771576-5F1A-9F96-50B0-5C8ED9B11B9B}"/>
              </a:ext>
            </a:extLst>
          </p:cNvPr>
          <p:cNvSpPr txBox="1"/>
          <p:nvPr userDrawn="1"/>
        </p:nvSpPr>
        <p:spPr>
          <a:xfrm>
            <a:off x="4163243" y="2322886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hare Tech Mono" panose="020B0509050000020004" pitchFamily="49" charset="77"/>
              </a:rPr>
              <a:t>3</a:t>
            </a:r>
          </a:p>
        </p:txBody>
      </p:sp>
      <p:pic>
        <p:nvPicPr>
          <p:cNvPr id="14" name="Picture 13" descr="A black and red square&#10;&#10;AI-generated content may be incorrect.">
            <a:extLst>
              <a:ext uri="{FF2B5EF4-FFF2-40B4-BE49-F238E27FC236}">
                <a16:creationId xmlns:a16="http://schemas.microsoft.com/office/drawing/2014/main" id="{6DA8B716-B1E2-22A3-D6D7-D928E50BF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93444" y="2834106"/>
            <a:ext cx="353851" cy="3538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D9B74C-6817-58B0-A371-4BF9066C0D5A}"/>
              </a:ext>
            </a:extLst>
          </p:cNvPr>
          <p:cNvSpPr txBox="1"/>
          <p:nvPr userDrawn="1"/>
        </p:nvSpPr>
        <p:spPr>
          <a:xfrm>
            <a:off x="4163243" y="2857142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hare Tech Mono" panose="020B0509050000020004" pitchFamily="49" charset="77"/>
              </a:rPr>
              <a:t>4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D4C4D60-5929-3C8C-86DC-54AD9577B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14" y="1240371"/>
            <a:ext cx="3043202" cy="1947585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 sz="2400" b="1" i="0" cap="all" baseline="0">
                <a:solidFill>
                  <a:srgbClr val="EB614B"/>
                </a:solidFill>
                <a:latin typeface="Share Tech Mono" panose="020B0509050000020004" pitchFamily="49" charset="77"/>
              </a:defRPr>
            </a:lvl1pPr>
          </a:lstStyle>
          <a:p>
            <a:endParaRPr lang="en-US" sz="2400" b="1">
              <a:solidFill>
                <a:srgbClr val="EB614B"/>
              </a:solidFill>
              <a:latin typeface="Share Tech Mono"/>
            </a:endParaRP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ABB7FF80-2E4E-C286-4D42-B6401ED37C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2463" y="1263047"/>
            <a:ext cx="4081932" cy="3042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 cap="all" baseline="0">
                <a:solidFill>
                  <a:schemeClr val="bg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A63EF47F-9511-1F4D-3207-58CFA7AB9D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42463" y="1797884"/>
            <a:ext cx="4081932" cy="3042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 cap="all" baseline="0">
                <a:solidFill>
                  <a:schemeClr val="bg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8AFA4E3D-D434-AD26-5935-000EE9912F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42463" y="2321220"/>
            <a:ext cx="4081932" cy="3042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 cap="all" baseline="0">
                <a:solidFill>
                  <a:schemeClr val="bg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873E8AA2-64D9-95DC-C3FF-805A192839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42463" y="2850307"/>
            <a:ext cx="4081932" cy="3042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 cap="all" baseline="0">
                <a:solidFill>
                  <a:schemeClr val="bg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4406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red square&#10;&#10;AI-generated content may be incorrect.">
            <a:extLst>
              <a:ext uri="{FF2B5EF4-FFF2-40B4-BE49-F238E27FC236}">
                <a16:creationId xmlns:a16="http://schemas.microsoft.com/office/drawing/2014/main" id="{07B5A3D9-4D5F-EDC6-C90D-3FF7BB36D2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93444" y="1245637"/>
            <a:ext cx="353851" cy="3538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BFD7C8-039C-AD37-FA61-6832DC7E1191}"/>
              </a:ext>
            </a:extLst>
          </p:cNvPr>
          <p:cNvSpPr txBox="1"/>
          <p:nvPr userDrawn="1"/>
        </p:nvSpPr>
        <p:spPr>
          <a:xfrm>
            <a:off x="4163243" y="1268673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hare Tech Mono" panose="020B0509050000020004" pitchFamily="49" charset="77"/>
              </a:rPr>
              <a:t>1</a:t>
            </a:r>
          </a:p>
        </p:txBody>
      </p:sp>
      <p:pic>
        <p:nvPicPr>
          <p:cNvPr id="8" name="Picture 7" descr="A black and red square&#10;&#10;AI-generated content may be incorrect.">
            <a:extLst>
              <a:ext uri="{FF2B5EF4-FFF2-40B4-BE49-F238E27FC236}">
                <a16:creationId xmlns:a16="http://schemas.microsoft.com/office/drawing/2014/main" id="{3593BA4A-D223-A3AF-DC3C-8FFE648268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93444" y="1770731"/>
            <a:ext cx="353851" cy="3538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BED3B7-B15B-56C5-95BA-43B15EB8784A}"/>
              </a:ext>
            </a:extLst>
          </p:cNvPr>
          <p:cNvSpPr txBox="1"/>
          <p:nvPr userDrawn="1"/>
        </p:nvSpPr>
        <p:spPr>
          <a:xfrm>
            <a:off x="4163243" y="1793767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hare Tech Mono" panose="020B0509050000020004" pitchFamily="49" charset="77"/>
              </a:rPr>
              <a:t>2</a:t>
            </a:r>
          </a:p>
        </p:txBody>
      </p:sp>
      <p:pic>
        <p:nvPicPr>
          <p:cNvPr id="11" name="Picture 10" descr="A black and red square&#10;&#10;AI-generated content may be incorrect.">
            <a:extLst>
              <a:ext uri="{FF2B5EF4-FFF2-40B4-BE49-F238E27FC236}">
                <a16:creationId xmlns:a16="http://schemas.microsoft.com/office/drawing/2014/main" id="{6769E277-D25D-1488-9E21-F66F2CA88E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93444" y="2299850"/>
            <a:ext cx="353851" cy="3538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771576-5F1A-9F96-50B0-5C8ED9B11B9B}"/>
              </a:ext>
            </a:extLst>
          </p:cNvPr>
          <p:cNvSpPr txBox="1"/>
          <p:nvPr userDrawn="1"/>
        </p:nvSpPr>
        <p:spPr>
          <a:xfrm>
            <a:off x="4163243" y="2322886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hare Tech Mono" panose="020B0509050000020004" pitchFamily="49" charset="77"/>
              </a:rPr>
              <a:t>3</a:t>
            </a:r>
          </a:p>
        </p:txBody>
      </p:sp>
      <p:pic>
        <p:nvPicPr>
          <p:cNvPr id="14" name="Picture 13" descr="A black and red square&#10;&#10;AI-generated content may be incorrect.">
            <a:extLst>
              <a:ext uri="{FF2B5EF4-FFF2-40B4-BE49-F238E27FC236}">
                <a16:creationId xmlns:a16="http://schemas.microsoft.com/office/drawing/2014/main" id="{6DA8B716-B1E2-22A3-D6D7-D928E50BF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93444" y="2834106"/>
            <a:ext cx="353851" cy="3538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D9B74C-6817-58B0-A371-4BF9066C0D5A}"/>
              </a:ext>
            </a:extLst>
          </p:cNvPr>
          <p:cNvSpPr txBox="1"/>
          <p:nvPr userDrawn="1"/>
        </p:nvSpPr>
        <p:spPr>
          <a:xfrm>
            <a:off x="4163243" y="2857142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hare Tech Mono" panose="020B0509050000020004" pitchFamily="49" charset="77"/>
              </a:rPr>
              <a:t>4</a:t>
            </a:r>
          </a:p>
        </p:txBody>
      </p:sp>
      <p:pic>
        <p:nvPicPr>
          <p:cNvPr id="17" name="Picture 16" descr="A black and red square&#10;&#10;AI-generated content may be incorrect.">
            <a:extLst>
              <a:ext uri="{FF2B5EF4-FFF2-40B4-BE49-F238E27FC236}">
                <a16:creationId xmlns:a16="http://schemas.microsoft.com/office/drawing/2014/main" id="{A86B9B5F-39E4-6498-CA07-C407C5C644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93444" y="3365047"/>
            <a:ext cx="353851" cy="3538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81410C2-D77A-DFDE-5999-1C0AB1A135D8}"/>
              </a:ext>
            </a:extLst>
          </p:cNvPr>
          <p:cNvSpPr txBox="1"/>
          <p:nvPr userDrawn="1"/>
        </p:nvSpPr>
        <p:spPr>
          <a:xfrm>
            <a:off x="4163243" y="3388083"/>
            <a:ext cx="280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hare Tech Mono" panose="020B0509050000020004" pitchFamily="49" charset="77"/>
              </a:rPr>
              <a:t>5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D4C4D60-5929-3C8C-86DC-54AD9577B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14" y="1240371"/>
            <a:ext cx="3043202" cy="1947585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 sz="2400" b="1" i="0" cap="all" baseline="0">
                <a:solidFill>
                  <a:srgbClr val="EB614B"/>
                </a:solidFill>
                <a:latin typeface="Share Tech Mono" panose="020B0509050000020004" pitchFamily="49" charset="77"/>
              </a:defRPr>
            </a:lvl1pPr>
          </a:lstStyle>
          <a:p>
            <a:endParaRPr lang="en-US" sz="2400" b="1">
              <a:solidFill>
                <a:srgbClr val="EB614B"/>
              </a:solidFill>
              <a:latin typeface="Share Tech Mono"/>
            </a:endParaRP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ABB7FF80-2E4E-C286-4D42-B6401ED37C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2463" y="1263047"/>
            <a:ext cx="4081932" cy="3042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 cap="all" baseline="0">
                <a:solidFill>
                  <a:schemeClr val="bg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A63EF47F-9511-1F4D-3207-58CFA7AB9D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42463" y="1797884"/>
            <a:ext cx="4081932" cy="3042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 cap="all" baseline="0">
                <a:solidFill>
                  <a:schemeClr val="bg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8AFA4E3D-D434-AD26-5935-000EE9912F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42463" y="2321220"/>
            <a:ext cx="4081932" cy="3042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 cap="all" baseline="0">
                <a:solidFill>
                  <a:schemeClr val="bg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873E8AA2-64D9-95DC-C3FF-805A192839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42463" y="2850307"/>
            <a:ext cx="4081932" cy="3042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 cap="all" baseline="0">
                <a:solidFill>
                  <a:schemeClr val="bg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4B57C387-86F1-0E60-904B-5D3CBDDC2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2463" y="3379394"/>
            <a:ext cx="4081932" cy="3042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 cap="all" baseline="0">
                <a:solidFill>
                  <a:schemeClr val="bg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338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10C5DCB-D8C5-532E-10DA-35C035AC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14" y="664946"/>
            <a:ext cx="7886700" cy="475664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 sz="2400" b="1" i="0" cap="all" baseline="0">
                <a:solidFill>
                  <a:srgbClr val="EB614B"/>
                </a:solidFill>
                <a:latin typeface="Share Tech Mono" panose="020B0509050000020004" pitchFamily="49" charset="77"/>
              </a:defRPr>
            </a:lvl1pPr>
          </a:lstStyle>
          <a:p>
            <a:endParaRPr lang="en-US" sz="2400" b="1">
              <a:solidFill>
                <a:srgbClr val="EB614B"/>
              </a:solidFill>
              <a:latin typeface="Share Tech Mono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F6978C-593B-7CD3-256C-183E3E2C435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6583" y="1118295"/>
            <a:ext cx="3168650" cy="333739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1pPr>
            <a:lvl2pPr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2pPr>
            <a:lvl3pPr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3pPr>
            <a:lvl4pPr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4pPr>
            <a:lvl5pPr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6865DD63-597F-D2C2-6EA1-36E0421636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842" y="578609"/>
            <a:ext cx="4370372" cy="380055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28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85DB59-319D-38C2-2CD4-E185347BA96C}"/>
              </a:ext>
            </a:extLst>
          </p:cNvPr>
          <p:cNvSpPr/>
          <p:nvPr userDrawn="1"/>
        </p:nvSpPr>
        <p:spPr>
          <a:xfrm>
            <a:off x="4639235" y="-1"/>
            <a:ext cx="4504765" cy="5143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0815ABC0-2184-A079-2822-224940F463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38863" y="0"/>
            <a:ext cx="4504765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480422B-C71C-060A-FBB3-0217E43B965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936009" y="477837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>
                <a:solidFill>
                  <a:schemeClr val="bg1">
                    <a:lumMod val="65000"/>
                  </a:schemeClr>
                </a:solidFill>
                <a:latin typeface="Hanken Grotesk Light" pitchFamily="2" charset="77"/>
              </a:rPr>
              <a:t>© 2025 Silent Push Inc. All rights reserved.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259C7B6-2094-D80A-4DD8-EABF0A806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14" y="664946"/>
            <a:ext cx="3396708" cy="475664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 sz="2400" b="1" i="0" cap="all" baseline="0">
                <a:solidFill>
                  <a:srgbClr val="EB614B"/>
                </a:solidFill>
                <a:latin typeface="Share Tech Mono" panose="020B0509050000020004" pitchFamily="49" charset="77"/>
              </a:defRPr>
            </a:lvl1pPr>
          </a:lstStyle>
          <a:p>
            <a:endParaRPr lang="en-US" sz="2400" b="1">
              <a:solidFill>
                <a:srgbClr val="EB614B"/>
              </a:solidFill>
              <a:latin typeface="Share Tech Mono"/>
            </a:endParaRP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F05E4EA9-7DBF-C1FD-E099-4DB26ABE227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5513" y="1141155"/>
            <a:ext cx="3396707" cy="33373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buNone/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1pPr>
            <a:lvl2pPr marL="228600"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2pPr>
            <a:lvl3pPr marL="685800"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3pPr>
            <a:lvl4pPr marL="1143000"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4pPr>
            <a:lvl5pPr marL="1600200"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6969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126E99C-D293-E878-67D6-3453851FFD6D}"/>
              </a:ext>
            </a:extLst>
          </p:cNvPr>
          <p:cNvSpPr/>
          <p:nvPr userDrawn="1"/>
        </p:nvSpPr>
        <p:spPr>
          <a:xfrm>
            <a:off x="4736244" y="1266422"/>
            <a:ext cx="3637364" cy="3407055"/>
          </a:xfrm>
          <a:prstGeom prst="roundRect">
            <a:avLst>
              <a:gd name="adj" fmla="val 1789"/>
            </a:avLst>
          </a:prstGeom>
          <a:solidFill>
            <a:schemeClr val="tx2"/>
          </a:solidFill>
          <a:ln w="6350">
            <a:gradFill>
              <a:gsLst>
                <a:gs pos="0">
                  <a:srgbClr val="EB614B">
                    <a:alpha val="0"/>
                  </a:srgbClr>
                </a:gs>
                <a:gs pos="100000">
                  <a:srgbClr val="EB614B">
                    <a:alpha val="90000"/>
                  </a:srgbClr>
                </a:gs>
              </a:gsLst>
              <a:lin ang="10800000" scaled="0"/>
            </a:gradFill>
          </a:ln>
          <a:effectLst>
            <a:outerShdw blurRad="70542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38158D1-894D-3076-5C77-4AD21D3D870B}"/>
              </a:ext>
            </a:extLst>
          </p:cNvPr>
          <p:cNvSpPr/>
          <p:nvPr userDrawn="1"/>
        </p:nvSpPr>
        <p:spPr>
          <a:xfrm>
            <a:off x="770392" y="2827990"/>
            <a:ext cx="3637365" cy="1826512"/>
          </a:xfrm>
          <a:prstGeom prst="roundRect">
            <a:avLst>
              <a:gd name="adj" fmla="val 2427"/>
            </a:avLst>
          </a:prstGeom>
          <a:solidFill>
            <a:schemeClr val="tx2"/>
          </a:solidFill>
          <a:ln w="6350">
            <a:gradFill>
              <a:gsLst>
                <a:gs pos="0">
                  <a:srgbClr val="EB614B">
                    <a:alpha val="0"/>
                  </a:srgbClr>
                </a:gs>
                <a:gs pos="100000">
                  <a:srgbClr val="EB614B">
                    <a:alpha val="90000"/>
                  </a:srgbClr>
                </a:gs>
              </a:gsLst>
              <a:lin ang="10800000" scaled="0"/>
            </a:gradFill>
          </a:ln>
          <a:effectLst>
            <a:outerShdw blurRad="70542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9A4141-79DB-C9A4-EE62-B826F690729D}"/>
              </a:ext>
            </a:extLst>
          </p:cNvPr>
          <p:cNvSpPr txBox="1"/>
          <p:nvPr userDrawn="1"/>
        </p:nvSpPr>
        <p:spPr>
          <a:xfrm>
            <a:off x="4928442" y="1535570"/>
            <a:ext cx="2532130" cy="1887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1400"/>
              </a:spcAft>
              <a:buClr>
                <a:srgbClr val="6795FF"/>
              </a:buClr>
            </a:pPr>
            <a:r>
              <a:rPr lang="en-US" b="1">
                <a:solidFill>
                  <a:schemeClr val="bg1"/>
                </a:solidFill>
                <a:latin typeface="Hanken Grotesk Light" pitchFamily="2" charset="77"/>
              </a:rPr>
              <a:t>Bullet section header:</a:t>
            </a:r>
          </a:p>
          <a:p>
            <a:pPr marL="342900" indent="-342900" fontAlgn="base">
              <a:spcAft>
                <a:spcPts val="1400"/>
              </a:spcAft>
              <a:buClr>
                <a:srgbClr val="6795FF"/>
              </a:buClr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Numbered bullet 1</a:t>
            </a:r>
          </a:p>
          <a:p>
            <a:pPr marL="342900" indent="-342900" fontAlgn="base">
              <a:spcAft>
                <a:spcPts val="1400"/>
              </a:spcAft>
              <a:buClr>
                <a:srgbClr val="6795FF"/>
              </a:buClr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Numbered bullet 2</a:t>
            </a:r>
          </a:p>
          <a:p>
            <a:pPr marL="342900" indent="-342900" fontAlgn="base">
              <a:spcAft>
                <a:spcPts val="1400"/>
              </a:spcAft>
              <a:buClr>
                <a:srgbClr val="6795FF"/>
              </a:buClr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Numbered bullet 3</a:t>
            </a:r>
          </a:p>
          <a:p>
            <a:pPr marL="342900" indent="-342900" fontAlgn="base">
              <a:spcAft>
                <a:spcPts val="1400"/>
              </a:spcAft>
              <a:buClr>
                <a:srgbClr val="6795FF"/>
              </a:buClr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Numbered bullet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F78655-2934-39ED-33F1-23C01AE2AE6D}"/>
              </a:ext>
            </a:extLst>
          </p:cNvPr>
          <p:cNvSpPr txBox="1"/>
          <p:nvPr userDrawn="1"/>
        </p:nvSpPr>
        <p:spPr>
          <a:xfrm>
            <a:off x="962591" y="2932365"/>
            <a:ext cx="3637364" cy="1579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800"/>
              </a:spcAft>
              <a:buClr>
                <a:srgbClr val="6795FF"/>
              </a:buClr>
            </a:pPr>
            <a:r>
              <a:rPr lang="en-US" b="1">
                <a:solidFill>
                  <a:schemeClr val="bg1"/>
                </a:solidFill>
                <a:latin typeface="Hanken Grotesk Light" pitchFamily="2" charset="77"/>
              </a:rPr>
              <a:t>Bullet section header:</a:t>
            </a:r>
          </a:p>
          <a:p>
            <a:pPr marL="285750" indent="-285750" fontAlgn="base">
              <a:spcAft>
                <a:spcPts val="800"/>
              </a:spcAft>
              <a:buClr>
                <a:srgbClr val="6795FF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Bullet 1</a:t>
            </a:r>
          </a:p>
          <a:p>
            <a:pPr marL="285750" indent="-285750" fontAlgn="base">
              <a:spcAft>
                <a:spcPts val="800"/>
              </a:spcAft>
              <a:buClr>
                <a:srgbClr val="6795FF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Bullet 2</a:t>
            </a:r>
          </a:p>
          <a:p>
            <a:pPr marL="285750" indent="-285750" fontAlgn="base">
              <a:spcAft>
                <a:spcPts val="800"/>
              </a:spcAft>
              <a:buClr>
                <a:srgbClr val="6795FF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Bullet 3</a:t>
            </a:r>
          </a:p>
          <a:p>
            <a:pPr marL="285750" indent="-285750" fontAlgn="base">
              <a:spcAft>
                <a:spcPts val="800"/>
              </a:spcAft>
              <a:buClr>
                <a:srgbClr val="6795FF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Bullet 4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7FA86F-5DBE-6253-3E85-6863396CE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14" y="664946"/>
            <a:ext cx="7886700" cy="475664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 sz="2400" b="1" i="0" cap="all" baseline="0">
                <a:solidFill>
                  <a:srgbClr val="EB614B"/>
                </a:solidFill>
                <a:latin typeface="Share Tech Mono" panose="020B0509050000020004" pitchFamily="49" charset="77"/>
              </a:defRPr>
            </a:lvl1pPr>
          </a:lstStyle>
          <a:p>
            <a:endParaRPr lang="en-US" sz="2400" b="1">
              <a:solidFill>
                <a:srgbClr val="EB614B"/>
              </a:solidFill>
              <a:latin typeface="Share Tech Mono"/>
            </a:endParaRP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9676736D-5E4D-0C7B-5BE3-DBA00560E1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0391" y="1280816"/>
            <a:ext cx="3637365" cy="545287"/>
          </a:xfrm>
          <a:prstGeom prst="roundRect">
            <a:avLst>
              <a:gd name="adj" fmla="val 6173"/>
            </a:avLst>
          </a:prstGeom>
          <a:solidFill>
            <a:schemeClr val="tx2"/>
          </a:solidFill>
          <a:ln w="6350">
            <a:gradFill>
              <a:gsLst>
                <a:gs pos="0">
                  <a:srgbClr val="EB614B"/>
                </a:gs>
                <a:gs pos="100000">
                  <a:srgbClr val="181C1F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4320" anchor="ctr"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1pPr>
            <a:lvl2pP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2pPr>
            <a:lvl3pP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3pPr>
            <a:lvl4pP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4pPr>
            <a:lvl5pP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A5073B8E-4414-4F32-D9E2-2A63D74FF4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0391" y="2020027"/>
            <a:ext cx="3637365" cy="545287"/>
          </a:xfrm>
          <a:prstGeom prst="roundRect">
            <a:avLst>
              <a:gd name="adj" fmla="val 6173"/>
            </a:avLst>
          </a:prstGeom>
          <a:solidFill>
            <a:schemeClr val="tx2"/>
          </a:solidFill>
          <a:ln w="6350">
            <a:gradFill>
              <a:gsLst>
                <a:gs pos="0">
                  <a:srgbClr val="EB614B"/>
                </a:gs>
                <a:gs pos="100000">
                  <a:srgbClr val="181C1F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4320" anchor="ctr"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1pPr>
            <a:lvl2pP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2pPr>
            <a:lvl3pP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3pPr>
            <a:lvl4pP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4pPr>
            <a:lvl5pP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72EB1497-5003-C028-AFE2-630A9D5327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0392" y="2823048"/>
            <a:ext cx="3637364" cy="1826513"/>
          </a:xfrm>
          <a:prstGeom prst="roundRect">
            <a:avLst>
              <a:gd name="adj" fmla="val 2865"/>
            </a:avLst>
          </a:prstGeom>
          <a:solidFill>
            <a:schemeClr val="tx2"/>
          </a:solidFill>
          <a:ln w="6350">
            <a:gradFill>
              <a:gsLst>
                <a:gs pos="0">
                  <a:srgbClr val="EB614B"/>
                </a:gs>
                <a:gs pos="100000">
                  <a:srgbClr val="181C1F"/>
                </a:gs>
              </a:gsLst>
              <a:lin ang="0" scaled="0"/>
            </a:gradFill>
          </a:ln>
        </p:spPr>
        <p:txBody>
          <a:bodyPr lIns="274320" anchor="ctr"/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bg1"/>
                </a:solidFill>
                <a:latin typeface="Hanken Grotesk Light" pitchFamily="2" charset="77"/>
              </a:defRPr>
            </a:lvl1pPr>
            <a:lvl2pPr marL="228600">
              <a:lnSpc>
                <a:spcPct val="100000"/>
              </a:lnSpc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2pPr>
            <a:lvl3pPr marL="685800">
              <a:lnSpc>
                <a:spcPct val="100000"/>
              </a:lnSpc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3pPr>
            <a:lvl4pPr marL="1143000">
              <a:lnSpc>
                <a:spcPct val="100000"/>
              </a:lnSpc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4pPr>
            <a:lvl5pPr marL="1600200">
              <a:lnSpc>
                <a:spcPct val="100000"/>
              </a:lnSpc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C0C688C6-23FD-B52C-BDE1-205784A703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6244" y="1266422"/>
            <a:ext cx="3637364" cy="3407055"/>
          </a:xfrm>
          <a:prstGeom prst="roundRect">
            <a:avLst>
              <a:gd name="adj" fmla="val 1736"/>
            </a:avLst>
          </a:prstGeom>
          <a:solidFill>
            <a:schemeClr val="tx2"/>
          </a:solidFill>
          <a:ln w="6350">
            <a:gradFill>
              <a:gsLst>
                <a:gs pos="0">
                  <a:srgbClr val="EB614B"/>
                </a:gs>
                <a:gs pos="100000">
                  <a:srgbClr val="181C1F"/>
                </a:gs>
              </a:gsLst>
              <a:lin ang="0" scaled="0"/>
            </a:gradFill>
          </a:ln>
        </p:spPr>
        <p:txBody>
          <a:bodyPr lIns="274320" tIns="274320" anchor="t"/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bg1"/>
                </a:solidFill>
                <a:latin typeface="Hanken Grotesk Light" pitchFamily="2" charset="77"/>
              </a:defRPr>
            </a:lvl1pPr>
            <a:lvl2pPr marL="342900" indent="-342900">
              <a:lnSpc>
                <a:spcPct val="100000"/>
              </a:lnSpc>
              <a:buClr>
                <a:srgbClr val="6795FF"/>
              </a:buClr>
              <a:buFont typeface="+mj-lt"/>
              <a:buAutoNum type="arabicPeriod"/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2pPr>
            <a:lvl3pPr marL="800100" indent="-342900">
              <a:lnSpc>
                <a:spcPct val="100000"/>
              </a:lnSpc>
              <a:buClr>
                <a:srgbClr val="6795FF"/>
              </a:buClr>
              <a:buFont typeface="+mj-lt"/>
              <a:buAutoNum type="arabicPeriod"/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3pPr>
            <a:lvl4pPr marL="1257300" indent="-342900">
              <a:lnSpc>
                <a:spcPct val="100000"/>
              </a:lnSpc>
              <a:buClr>
                <a:srgbClr val="6795FF"/>
              </a:buClr>
              <a:buFont typeface="+mj-lt"/>
              <a:buAutoNum type="arabicPeriod"/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4pPr>
            <a:lvl5pPr marL="1714500" indent="-342900">
              <a:lnSpc>
                <a:spcPct val="100000"/>
              </a:lnSpc>
              <a:buClr>
                <a:srgbClr val="6795FF"/>
              </a:buClr>
              <a:buFont typeface="+mj-lt"/>
              <a:buAutoNum type="arabicPeriod"/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7959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9808AE24-A9DB-664F-13CA-1ABF3BE27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14" y="664946"/>
            <a:ext cx="3396708" cy="475664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 sz="2400" b="1" i="0" cap="all" baseline="0">
                <a:solidFill>
                  <a:srgbClr val="EB614B"/>
                </a:solidFill>
                <a:latin typeface="Share Tech Mono" panose="020B0509050000020004" pitchFamily="49" charset="77"/>
              </a:defRPr>
            </a:lvl1pPr>
          </a:lstStyle>
          <a:p>
            <a:endParaRPr lang="en-US" sz="2400" b="1">
              <a:solidFill>
                <a:srgbClr val="EB614B"/>
              </a:solidFill>
              <a:latin typeface="Share Tech Mono"/>
            </a:endParaRPr>
          </a:p>
        </p:txBody>
      </p:sp>
      <p:sp>
        <p:nvSpPr>
          <p:cNvPr id="30" name="Content Placeholder 9">
            <a:extLst>
              <a:ext uri="{FF2B5EF4-FFF2-40B4-BE49-F238E27FC236}">
                <a16:creationId xmlns:a16="http://schemas.microsoft.com/office/drawing/2014/main" id="{0835F18B-E3A4-EF42-7BF1-3A794F1E8FB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5513" y="1141155"/>
            <a:ext cx="3396707" cy="33373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buNone/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1pPr>
            <a:lvl2pPr marL="228600"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2pPr>
            <a:lvl3pPr marL="685800"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3pPr>
            <a:lvl4pPr marL="1143000"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4pPr>
            <a:lvl5pPr marL="1600200"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Content Placeholder 9">
            <a:extLst>
              <a:ext uri="{FF2B5EF4-FFF2-40B4-BE49-F238E27FC236}">
                <a16:creationId xmlns:a16="http://schemas.microsoft.com/office/drawing/2014/main" id="{96F2A3EC-0728-01BE-0F37-9E8887EDAE4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51780" y="1141155"/>
            <a:ext cx="3396707" cy="33373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buNone/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1pPr>
            <a:lvl2pPr marL="228600"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2pPr>
            <a:lvl3pPr marL="685800"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3pPr>
            <a:lvl4pPr marL="1143000"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4pPr>
            <a:lvl5pPr marL="1600200"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1234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t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circles and lines&#10;&#10;AI-generated content may be incorrect.">
            <a:extLst>
              <a:ext uri="{FF2B5EF4-FFF2-40B4-BE49-F238E27FC236}">
                <a16:creationId xmlns:a16="http://schemas.microsoft.com/office/drawing/2014/main" id="{561AFA1E-92C2-860B-E8F4-E7B403ACCB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5400000">
            <a:off x="3906178" y="745954"/>
            <a:ext cx="7772400" cy="3712738"/>
          </a:xfrm>
          <a:prstGeom prst="rect">
            <a:avLst/>
          </a:prstGeom>
        </p:spPr>
      </p:pic>
      <p:pic>
        <p:nvPicPr>
          <p:cNvPr id="4" name="Picture 3" descr="A computer with a screen showing a graph&#10;&#10;AI-generated content may be incorrect.">
            <a:extLst>
              <a:ext uri="{FF2B5EF4-FFF2-40B4-BE49-F238E27FC236}">
                <a16:creationId xmlns:a16="http://schemas.microsoft.com/office/drawing/2014/main" id="{133178D5-1C42-B2AD-086B-9B2DA27617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5290" y="-256042"/>
            <a:ext cx="11521439" cy="7680959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059541-6287-7A71-DDBA-07223324E0B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936009" y="477837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>
                <a:solidFill>
                  <a:schemeClr val="bg1">
                    <a:lumMod val="65000"/>
                  </a:schemeClr>
                </a:solidFill>
                <a:latin typeface="Hanken Grotesk Light" pitchFamily="2" charset="77"/>
              </a:rPr>
              <a:t>© 2025 Silent Push Inc. All rights reserved.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243C1-95EF-FA74-DADF-FAA942671F8B}"/>
              </a:ext>
            </a:extLst>
          </p:cNvPr>
          <p:cNvSpPr txBox="1"/>
          <p:nvPr userDrawn="1"/>
        </p:nvSpPr>
        <p:spPr>
          <a:xfrm>
            <a:off x="695514" y="1863659"/>
            <a:ext cx="28472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Hanken Grotesk Light" pitchFamily="2" charset="77"/>
                <a:cs typeface="Arial"/>
              </a:rPr>
              <a:t>Get a demo </a:t>
            </a:r>
            <a:r>
              <a:rPr lang="en-US">
                <a:solidFill>
                  <a:schemeClr val="bg1"/>
                </a:solidFill>
                <a:latin typeface="Hanken Grotesk Light" pitchFamily="2" charset="77"/>
                <a:cs typeface="Arial"/>
              </a:rPr>
              <a:t>from our team and </a:t>
            </a:r>
            <a:r>
              <a:rPr lang="en-US" b="1">
                <a:solidFill>
                  <a:schemeClr val="bg1"/>
                </a:solidFill>
                <a:latin typeface="Hanken Grotesk Light" pitchFamily="2" charset="77"/>
                <a:cs typeface="Arial"/>
              </a:rPr>
              <a:t>l</a:t>
            </a:r>
            <a:r>
              <a:rPr lang="en-US">
                <a:solidFill>
                  <a:schemeClr val="bg1"/>
                </a:solidFill>
                <a:latin typeface="Hanken Grotesk Light" pitchFamily="2" charset="77"/>
                <a:cs typeface="Arial"/>
              </a:rPr>
              <a:t>earn how to reveal attacker infrastructure before it strikes.</a:t>
            </a:r>
            <a:endParaRPr lang="en-US">
              <a:solidFill>
                <a:schemeClr val="bg1"/>
              </a:solidFill>
              <a:latin typeface="Hanken Grotesk Light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E624C6C-D93C-65B0-22B1-112016EA60A7}"/>
              </a:ext>
            </a:extLst>
          </p:cNvPr>
          <p:cNvSpPr txBox="1">
            <a:spLocks/>
          </p:cNvSpPr>
          <p:nvPr userDrawn="1"/>
        </p:nvSpPr>
        <p:spPr>
          <a:xfrm>
            <a:off x="695514" y="1051499"/>
            <a:ext cx="7886700" cy="475664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buClrTx/>
              <a:buFontTx/>
            </a:pPr>
            <a:r>
              <a:rPr lang="en-US" sz="2400" b="1">
                <a:solidFill>
                  <a:srgbClr val="EB614B"/>
                </a:solidFill>
                <a:latin typeface="Share Tech Mono" panose="020B0509050000020004" pitchFamily="49" charset="77"/>
                <a:cs typeface="Arial"/>
              </a:rPr>
              <a:t>EXPERIENCE THE</a:t>
            </a:r>
            <a:br>
              <a:rPr lang="en-US" sz="2400" b="1">
                <a:solidFill>
                  <a:srgbClr val="EB614B"/>
                </a:solidFill>
                <a:latin typeface="Share Tech Mono" panose="020B0509050000020004" pitchFamily="49" charset="77"/>
                <a:cs typeface="Arial"/>
              </a:rPr>
            </a:br>
            <a:r>
              <a:rPr lang="en-US" sz="2400" b="1">
                <a:solidFill>
                  <a:srgbClr val="EB614B"/>
                </a:solidFill>
                <a:latin typeface="Share Tech Mono" panose="020B0509050000020004" pitchFamily="49" charset="77"/>
                <a:cs typeface="Arial"/>
              </a:rPr>
              <a:t>FULL PLATFORM</a:t>
            </a:r>
            <a:endParaRPr lang="en-US" sz="2400" b="1">
              <a:solidFill>
                <a:srgbClr val="EB614B"/>
              </a:solidFill>
              <a:latin typeface="Share Tech Mono" panose="020B0509050000020004" pitchFamily="49" charset="77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4CDAF45-E454-AC7A-DA70-D135801D2908}"/>
              </a:ext>
            </a:extLst>
          </p:cNvPr>
          <p:cNvSpPr/>
          <p:nvPr userDrawn="1"/>
        </p:nvSpPr>
        <p:spPr>
          <a:xfrm>
            <a:off x="789561" y="2798357"/>
            <a:ext cx="1835285" cy="365125"/>
          </a:xfrm>
          <a:prstGeom prst="roundRect">
            <a:avLst/>
          </a:prstGeom>
          <a:solidFill>
            <a:srgbClr val="679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Share Tech Mono" panose="020B0509050000020004" pitchFamily="49" charset="77"/>
              </a:rPr>
              <a:t>LINK IN CHAT</a:t>
            </a:r>
          </a:p>
        </p:txBody>
      </p:sp>
    </p:spTree>
    <p:extLst>
      <p:ext uri="{BB962C8B-B14F-4D97-AF65-F5344CB8AC3E}">
        <p14:creationId xmlns:p14="http://schemas.microsoft.com/office/powerpoint/2010/main" val="2907118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07649D5-E198-AD15-ADA8-4BC5B719A043}"/>
              </a:ext>
            </a:extLst>
          </p:cNvPr>
          <p:cNvSpPr/>
          <p:nvPr userDrawn="1"/>
        </p:nvSpPr>
        <p:spPr>
          <a:xfrm rot="10800000">
            <a:off x="3639392" y="1284724"/>
            <a:ext cx="4975545" cy="684784"/>
          </a:xfrm>
          <a:prstGeom prst="roundRect">
            <a:avLst>
              <a:gd name="adj" fmla="val 8073"/>
            </a:avLst>
          </a:prstGeom>
          <a:solidFill>
            <a:schemeClr val="tx2"/>
          </a:solidFill>
          <a:ln w="6350">
            <a:gradFill>
              <a:gsLst>
                <a:gs pos="0">
                  <a:srgbClr val="EB614B">
                    <a:alpha val="0"/>
                  </a:srgbClr>
                </a:gs>
                <a:gs pos="100000">
                  <a:srgbClr val="EB614B">
                    <a:alpha val="90000"/>
                  </a:srgbClr>
                </a:gs>
              </a:gsLst>
              <a:lin ang="10800000" scaled="0"/>
            </a:gradFill>
          </a:ln>
          <a:effectLst>
            <a:outerShdw blurRad="70542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9A94810-7CFD-2CCB-27B5-DD068BBB1CF1}"/>
              </a:ext>
            </a:extLst>
          </p:cNvPr>
          <p:cNvSpPr/>
          <p:nvPr userDrawn="1"/>
        </p:nvSpPr>
        <p:spPr>
          <a:xfrm rot="10800000">
            <a:off x="3639392" y="2088905"/>
            <a:ext cx="4975545" cy="684784"/>
          </a:xfrm>
          <a:prstGeom prst="roundRect">
            <a:avLst>
              <a:gd name="adj" fmla="val 8073"/>
            </a:avLst>
          </a:prstGeom>
          <a:solidFill>
            <a:schemeClr val="tx2"/>
          </a:solidFill>
          <a:ln w="6350">
            <a:gradFill>
              <a:gsLst>
                <a:gs pos="0">
                  <a:srgbClr val="EB614B">
                    <a:alpha val="0"/>
                  </a:srgbClr>
                </a:gs>
                <a:gs pos="100000">
                  <a:srgbClr val="EB614B">
                    <a:alpha val="90000"/>
                  </a:srgbClr>
                </a:gs>
              </a:gsLst>
              <a:lin ang="10800000" scaled="0"/>
            </a:gradFill>
          </a:ln>
          <a:effectLst>
            <a:outerShdw blurRad="70542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D7E4F4E-F518-B7F8-0A69-F58F0BD10494}"/>
              </a:ext>
            </a:extLst>
          </p:cNvPr>
          <p:cNvSpPr/>
          <p:nvPr userDrawn="1"/>
        </p:nvSpPr>
        <p:spPr>
          <a:xfrm rot="10800000">
            <a:off x="3639392" y="2893086"/>
            <a:ext cx="4975545" cy="684784"/>
          </a:xfrm>
          <a:prstGeom prst="roundRect">
            <a:avLst>
              <a:gd name="adj" fmla="val 8073"/>
            </a:avLst>
          </a:prstGeom>
          <a:solidFill>
            <a:schemeClr val="tx2"/>
          </a:solidFill>
          <a:ln w="6350">
            <a:gradFill>
              <a:gsLst>
                <a:gs pos="0">
                  <a:srgbClr val="EB614B">
                    <a:alpha val="0"/>
                  </a:srgbClr>
                </a:gs>
                <a:gs pos="100000">
                  <a:srgbClr val="EB614B">
                    <a:alpha val="90000"/>
                  </a:srgbClr>
                </a:gs>
              </a:gsLst>
              <a:lin ang="10800000" scaled="0"/>
            </a:gradFill>
          </a:ln>
          <a:effectLst>
            <a:outerShdw blurRad="70542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2096F7-A11D-7334-F0C9-B5C05B8CD9AF}"/>
              </a:ext>
            </a:extLst>
          </p:cNvPr>
          <p:cNvSpPr/>
          <p:nvPr userDrawn="1"/>
        </p:nvSpPr>
        <p:spPr>
          <a:xfrm rot="10800000">
            <a:off x="3639392" y="3697267"/>
            <a:ext cx="4975545" cy="684784"/>
          </a:xfrm>
          <a:prstGeom prst="roundRect">
            <a:avLst>
              <a:gd name="adj" fmla="val 8073"/>
            </a:avLst>
          </a:prstGeom>
          <a:solidFill>
            <a:schemeClr val="tx2"/>
          </a:solidFill>
          <a:ln w="6350">
            <a:gradFill>
              <a:gsLst>
                <a:gs pos="0">
                  <a:srgbClr val="EB614B">
                    <a:alpha val="0"/>
                  </a:srgbClr>
                </a:gs>
                <a:gs pos="100000">
                  <a:srgbClr val="EB614B">
                    <a:alpha val="90000"/>
                  </a:srgbClr>
                </a:gs>
              </a:gsLst>
              <a:lin ang="10800000" scaled="0"/>
            </a:gradFill>
          </a:ln>
          <a:effectLst>
            <a:outerShdw blurRad="70542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CB8108-1888-CF4B-8715-BA72C26EEBEC}"/>
              </a:ext>
            </a:extLst>
          </p:cNvPr>
          <p:cNvSpPr txBox="1">
            <a:spLocks/>
          </p:cNvSpPr>
          <p:nvPr userDrawn="1"/>
        </p:nvSpPr>
        <p:spPr>
          <a:xfrm>
            <a:off x="3996088" y="664946"/>
            <a:ext cx="7886700" cy="475664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buClrTx/>
              <a:buFontTx/>
            </a:pPr>
            <a:r>
              <a:rPr lang="en-US" sz="2400" b="1">
                <a:solidFill>
                  <a:srgbClr val="EB614B"/>
                </a:solidFill>
                <a:latin typeface="Share Tech Mono" panose="020B0509050000020004" pitchFamily="49" charset="77"/>
                <a:cs typeface="Arial"/>
              </a:rPr>
              <a:t>RESOURCES TO HELP YOU</a:t>
            </a:r>
            <a:endParaRPr lang="en-US" sz="2400" b="1">
              <a:solidFill>
                <a:srgbClr val="EB614B"/>
              </a:solidFill>
              <a:latin typeface="Share Tech Mono" panose="020B0509050000020004" pitchFamily="49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2E30D3-93A4-8999-A6C5-FF035BC086D5}"/>
              </a:ext>
            </a:extLst>
          </p:cNvPr>
          <p:cNvSpPr txBox="1"/>
          <p:nvPr userDrawn="1"/>
        </p:nvSpPr>
        <p:spPr>
          <a:xfrm>
            <a:off x="4792365" y="1365506"/>
            <a:ext cx="42597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1400"/>
              </a:spcAft>
              <a:buClr>
                <a:srgbClr val="6795FF"/>
              </a:buClr>
            </a:pP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Sign up for our </a:t>
            </a:r>
            <a:r>
              <a:rPr lang="en-US" b="1">
                <a:solidFill>
                  <a:schemeClr val="bg1"/>
                </a:solidFill>
                <a:latin typeface="Hanken Grotesk Light" pitchFamily="2" charset="77"/>
              </a:rPr>
              <a:t>FREE Community Edition</a:t>
            </a:r>
            <a:br>
              <a:rPr lang="en-US">
                <a:solidFill>
                  <a:schemeClr val="bg1"/>
                </a:solidFill>
                <a:latin typeface="Hanken Grotesk Light" pitchFamily="2" charset="77"/>
              </a:rPr>
            </a:b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at </a:t>
            </a:r>
            <a:r>
              <a:rPr lang="en-US">
                <a:solidFill>
                  <a:schemeClr val="bg1"/>
                </a:solidFill>
                <a:latin typeface="Hanken Grotesk Light" pitchFamily="2" charset="77"/>
                <a:hlinkClick r:id="rId2"/>
              </a:rPr>
              <a:t>silentpush.com</a:t>
            </a: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9EC553-18ED-3FD7-03BA-D566AD5D1171}"/>
              </a:ext>
            </a:extLst>
          </p:cNvPr>
          <p:cNvSpPr txBox="1"/>
          <p:nvPr userDrawn="1"/>
        </p:nvSpPr>
        <p:spPr>
          <a:xfrm>
            <a:off x="4792366" y="2169686"/>
            <a:ext cx="42597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1400"/>
              </a:spcAft>
              <a:buClr>
                <a:srgbClr val="6795FF"/>
              </a:buClr>
            </a:pP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Follow our socials and register for</a:t>
            </a:r>
            <a:br>
              <a:rPr lang="en-US">
                <a:solidFill>
                  <a:schemeClr val="bg1"/>
                </a:solidFill>
                <a:latin typeface="Hanken Grotesk Light" pitchFamily="2" charset="77"/>
              </a:rPr>
            </a:b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research emails from our Threat Analysts.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B6715D-5EDF-7E7C-A86F-B921CA3806BF}"/>
              </a:ext>
            </a:extLst>
          </p:cNvPr>
          <p:cNvSpPr txBox="1"/>
          <p:nvPr userDrawn="1"/>
        </p:nvSpPr>
        <p:spPr>
          <a:xfrm>
            <a:off x="4792366" y="2973867"/>
            <a:ext cx="42597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1400"/>
              </a:spcAft>
              <a:buClr>
                <a:srgbClr val="6795FF"/>
              </a:buClr>
            </a:pP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Access our TLP Amber reports through</a:t>
            </a:r>
            <a:br>
              <a:rPr lang="en-US">
                <a:solidFill>
                  <a:schemeClr val="bg1"/>
                </a:solidFill>
                <a:latin typeface="Hanken Grotesk Light" pitchFamily="2" charset="77"/>
              </a:rPr>
            </a:b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Silent Push </a:t>
            </a:r>
            <a:r>
              <a:rPr lang="en-US" b="1">
                <a:solidFill>
                  <a:schemeClr val="bg1"/>
                </a:solidFill>
                <a:latin typeface="Hanken Grotesk Light" pitchFamily="2" charset="77"/>
              </a:rPr>
              <a:t>Enterprise Edition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6027DF-044B-C2B4-92BD-BAB09C64D581}"/>
              </a:ext>
            </a:extLst>
          </p:cNvPr>
          <p:cNvSpPr txBox="1"/>
          <p:nvPr userDrawn="1"/>
        </p:nvSpPr>
        <p:spPr>
          <a:xfrm>
            <a:off x="4792366" y="3778048"/>
            <a:ext cx="42597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1400"/>
              </a:spcAft>
              <a:buClr>
                <a:srgbClr val="6795FF"/>
              </a:buClr>
            </a:pP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Question about the presentation?</a:t>
            </a:r>
            <a:br>
              <a:rPr lang="en-US">
                <a:solidFill>
                  <a:schemeClr val="bg1"/>
                </a:solidFill>
                <a:latin typeface="Hanken Grotesk Light" pitchFamily="2" charset="77"/>
              </a:rPr>
            </a:b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Let us know: </a:t>
            </a:r>
            <a:r>
              <a:rPr lang="en-US">
                <a:solidFill>
                  <a:schemeClr val="bg1"/>
                </a:solidFill>
                <a:latin typeface="Hanken Grotesk Light" pitchFamily="2" charset="77"/>
                <a:hlinkClick r:id="rId3"/>
              </a:rPr>
              <a:t>info@silentpush.com</a:t>
            </a:r>
            <a:endParaRPr lang="en-US">
              <a:solidFill>
                <a:schemeClr val="bg1"/>
              </a:solidFill>
              <a:latin typeface="Hanken Grotesk Light" pitchFamily="2" charset="77"/>
            </a:endParaRPr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B2F679C3-7B2A-B704-A6F6-770618CCF71F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-821633" y="2151261"/>
            <a:ext cx="4108661" cy="1875817"/>
          </a:xfrm>
          <a:prstGeom prst="bentConnector3">
            <a:avLst>
              <a:gd name="adj1" fmla="val 44691"/>
            </a:avLst>
          </a:prstGeom>
          <a:ln w="6350">
            <a:solidFill>
              <a:srgbClr val="6795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7243163-FA32-2ADC-05C9-0B8FF1ACBD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1150" y="609090"/>
            <a:ext cx="3038242" cy="3925321"/>
          </a:xfrm>
          <a:prstGeom prst="roundRect">
            <a:avLst>
              <a:gd name="adj" fmla="val 219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9532" endPos="14707" dist="5000" dir="5400000" sy="-100000" algn="bl" rotWithShape="0"/>
          </a:effectLst>
        </p:spPr>
      </p:pic>
      <p:pic>
        <p:nvPicPr>
          <p:cNvPr id="15" name="Picture 14" descr="A group of white icons&#10;&#10;AI-generated content may be incorrect.">
            <a:extLst>
              <a:ext uri="{FF2B5EF4-FFF2-40B4-BE49-F238E27FC236}">
                <a16:creationId xmlns:a16="http://schemas.microsoft.com/office/drawing/2014/main" id="{B75C2027-BAE5-49F6-AB82-72159EC160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50378" y="2177296"/>
            <a:ext cx="508000" cy="508000"/>
          </a:xfrm>
          <a:prstGeom prst="rect">
            <a:avLst/>
          </a:prstGeom>
          <a:effectLst>
            <a:glow rad="25400">
              <a:schemeClr val="accent2">
                <a:satMod val="175000"/>
                <a:alpha val="25000"/>
              </a:schemeClr>
            </a:glow>
          </a:effectLst>
        </p:spPr>
      </p:pic>
      <p:pic>
        <p:nvPicPr>
          <p:cNvPr id="16" name="Picture 15" descr="A white tick in a circle&#10;&#10;AI-generated content may be incorrect.">
            <a:extLst>
              <a:ext uri="{FF2B5EF4-FFF2-40B4-BE49-F238E27FC236}">
                <a16:creationId xmlns:a16="http://schemas.microsoft.com/office/drawing/2014/main" id="{1069DFF8-FA6A-12E6-62F1-652EBFDAC89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91691" y="1414429"/>
            <a:ext cx="425375" cy="425375"/>
          </a:xfrm>
          <a:prstGeom prst="rect">
            <a:avLst/>
          </a:prstGeom>
          <a:effectLst>
            <a:glow rad="38100">
              <a:schemeClr val="accent2">
                <a:satMod val="175000"/>
                <a:alpha val="24801"/>
              </a:schemeClr>
            </a:glow>
          </a:effectLst>
        </p:spPr>
      </p:pic>
      <p:pic>
        <p:nvPicPr>
          <p:cNvPr id="17" name="Picture 16" descr="A black and white image of a rectangular object&#10;&#10;AI-generated content may be incorrect.">
            <a:extLst>
              <a:ext uri="{FF2B5EF4-FFF2-40B4-BE49-F238E27FC236}">
                <a16:creationId xmlns:a16="http://schemas.microsoft.com/office/drawing/2014/main" id="{95BFB67C-4127-B2FD-97A7-9D651C3582A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91690" y="3022789"/>
            <a:ext cx="425375" cy="425375"/>
          </a:xfrm>
          <a:prstGeom prst="rect">
            <a:avLst/>
          </a:prstGeom>
          <a:effectLst>
            <a:glow rad="25400">
              <a:schemeClr val="accent2">
                <a:satMod val="175000"/>
                <a:alpha val="20000"/>
              </a:schemeClr>
            </a:glow>
          </a:effectLst>
        </p:spPr>
      </p:pic>
      <p:pic>
        <p:nvPicPr>
          <p:cNvPr id="18" name="Picture 17" descr="A white question mark in a circle&#10;&#10;AI-generated content may be incorrect.">
            <a:extLst>
              <a:ext uri="{FF2B5EF4-FFF2-40B4-BE49-F238E27FC236}">
                <a16:creationId xmlns:a16="http://schemas.microsoft.com/office/drawing/2014/main" id="{6D6148FE-40E7-4F1B-92C4-19B8CFF426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191689" y="3826970"/>
            <a:ext cx="425375" cy="425375"/>
          </a:xfrm>
          <a:prstGeom prst="rect">
            <a:avLst/>
          </a:prstGeom>
          <a:effectLst>
            <a:glow rad="25400">
              <a:schemeClr val="accent2">
                <a:satMod val="175000"/>
                <a:alpha val="2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8194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OFA Fee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Elbow Connector 2">
            <a:extLst>
              <a:ext uri="{FF2B5EF4-FFF2-40B4-BE49-F238E27FC236}">
                <a16:creationId xmlns:a16="http://schemas.microsoft.com/office/drawing/2014/main" id="{60C12AFB-8681-F1E8-E578-2E69FBD4B507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4248736" y="-43704"/>
            <a:ext cx="6505637" cy="3995452"/>
          </a:xfrm>
          <a:prstGeom prst="bentConnector3">
            <a:avLst>
              <a:gd name="adj1" fmla="val 25560"/>
            </a:avLst>
          </a:prstGeom>
          <a:ln w="6350">
            <a:solidFill>
              <a:srgbClr val="6795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B7F2D14-22F6-B07D-AA63-1FA0EFF58D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440"/>
          <a:stretch/>
        </p:blipFill>
        <p:spPr>
          <a:xfrm>
            <a:off x="4604642" y="722720"/>
            <a:ext cx="5405934" cy="3420672"/>
          </a:xfrm>
          <a:prstGeom prst="roundRect">
            <a:avLst>
              <a:gd name="adj" fmla="val 3386"/>
            </a:avLst>
          </a:prstGeom>
          <a:effectLst>
            <a:reflection blurRad="12700" stA="20439" endPos="20000" dir="5400000" sy="-100000" algn="bl" rotWithShape="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EAA5A74-EFC7-FD55-7FC3-7C883903E128}"/>
              </a:ext>
            </a:extLst>
          </p:cNvPr>
          <p:cNvSpPr txBox="1">
            <a:spLocks/>
          </p:cNvSpPr>
          <p:nvPr userDrawn="1"/>
        </p:nvSpPr>
        <p:spPr>
          <a:xfrm>
            <a:off x="695514" y="664945"/>
            <a:ext cx="4235689" cy="809409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buClrTx/>
              <a:buFontTx/>
            </a:pPr>
            <a:r>
              <a:rPr lang="en-US" sz="2400" b="1">
                <a:solidFill>
                  <a:srgbClr val="EB614B"/>
                </a:solidFill>
                <a:latin typeface="Share Tech Mono" panose="020B0509050000020004" pitchFamily="49" charset="77"/>
                <a:cs typeface="Arial"/>
              </a:rPr>
              <a:t>INDICATOR OF FUTURE ATTACK (IOFA) FEEDS</a:t>
            </a:r>
            <a:endParaRPr lang="en-US" sz="2400" b="1">
              <a:solidFill>
                <a:srgbClr val="EB614B"/>
              </a:solidFill>
              <a:latin typeface="Share Tech Mono" panose="020B0509050000020004" pitchFamily="49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3DA967-10A6-C515-34D5-CBDC9E895F8B}"/>
              </a:ext>
            </a:extLst>
          </p:cNvPr>
          <p:cNvSpPr txBox="1"/>
          <p:nvPr userDrawn="1"/>
        </p:nvSpPr>
        <p:spPr>
          <a:xfrm>
            <a:off x="1179282" y="3813224"/>
            <a:ext cx="2986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1400"/>
              </a:spcAft>
              <a:buClr>
                <a:srgbClr val="6795FF"/>
              </a:buClr>
            </a:pP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Create custom IOFA feeds and share to your organization.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FEDCCC-D95D-585C-AF85-A86F4269092D}"/>
              </a:ext>
            </a:extLst>
          </p:cNvPr>
          <p:cNvSpPr txBox="1"/>
          <p:nvPr userDrawn="1"/>
        </p:nvSpPr>
        <p:spPr>
          <a:xfrm>
            <a:off x="1174840" y="1694392"/>
            <a:ext cx="2893101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spcAft>
                <a:spcPts val="1400"/>
              </a:spcAft>
              <a:buClr>
                <a:srgbClr val="6795FF"/>
              </a:buClr>
            </a:pPr>
            <a:r>
              <a:rPr lang="en-US">
                <a:solidFill>
                  <a:schemeClr val="bg1"/>
                </a:solidFill>
                <a:latin typeface="Hanken Grotesk Medium"/>
              </a:rPr>
              <a:t>Build fingerprints of attacker TTPs using first-party enrichment and risk scoring.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2137A8-4A41-C623-9462-32E60E7621E1}"/>
              </a:ext>
            </a:extLst>
          </p:cNvPr>
          <p:cNvSpPr txBox="1"/>
          <p:nvPr userDrawn="1"/>
        </p:nvSpPr>
        <p:spPr>
          <a:xfrm>
            <a:off x="1174840" y="2765883"/>
            <a:ext cx="29868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1400"/>
              </a:spcAft>
              <a:buClr>
                <a:srgbClr val="6795FF"/>
              </a:buClr>
            </a:pP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Reveal hidden attacker infrastructure by pivoting across billions of data points.</a:t>
            </a:r>
          </a:p>
        </p:txBody>
      </p:sp>
      <p:pic>
        <p:nvPicPr>
          <p:cNvPr id="10" name="Picture 9" descr="A white circle with dots in center&#10;&#10;AI-generated content may be incorrect.">
            <a:extLst>
              <a:ext uri="{FF2B5EF4-FFF2-40B4-BE49-F238E27FC236}">
                <a16:creationId xmlns:a16="http://schemas.microsoft.com/office/drawing/2014/main" id="{9787D919-5FB2-BD29-36AF-BBAF60480B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2882" y="3595483"/>
            <a:ext cx="958702" cy="958702"/>
          </a:xfrm>
          <a:prstGeom prst="rect">
            <a:avLst/>
          </a:prstGeom>
        </p:spPr>
      </p:pic>
      <p:pic>
        <p:nvPicPr>
          <p:cNvPr id="11" name="Picture 10" descr="A white magnifying glass on a black background&#10;&#10;AI-generated content may be incorrect.">
            <a:extLst>
              <a:ext uri="{FF2B5EF4-FFF2-40B4-BE49-F238E27FC236}">
                <a16:creationId xmlns:a16="http://schemas.microsoft.com/office/drawing/2014/main" id="{04D329BA-FA71-B130-C074-0886F36DEC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2882" y="2643789"/>
            <a:ext cx="958702" cy="958702"/>
          </a:xfrm>
          <a:prstGeom prst="rect">
            <a:avLst/>
          </a:prstGeom>
        </p:spPr>
      </p:pic>
      <p:pic>
        <p:nvPicPr>
          <p:cNvPr id="12" name="Picture 11" descr="A white fingerprint on a black background&#10;&#10;AI-generated content may be incorrect.">
            <a:extLst>
              <a:ext uri="{FF2B5EF4-FFF2-40B4-BE49-F238E27FC236}">
                <a16:creationId xmlns:a16="http://schemas.microsoft.com/office/drawing/2014/main" id="{A2B346D6-A852-6A1D-EF40-5F1043FBEFE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2882" y="1596448"/>
            <a:ext cx="958702" cy="95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63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rtne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 shot of a black background&#10;&#10;AI-generated content may be incorrect.">
            <a:extLst>
              <a:ext uri="{FF2B5EF4-FFF2-40B4-BE49-F238E27FC236}">
                <a16:creationId xmlns:a16="http://schemas.microsoft.com/office/drawing/2014/main" id="{FD7B3C29-EB8D-530F-C775-6D85B8900A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18209" y="299003"/>
            <a:ext cx="3825791" cy="4545494"/>
          </a:xfrm>
          <a:prstGeom prst="rect">
            <a:avLst/>
          </a:prstGeom>
        </p:spPr>
      </p:pic>
      <p:pic>
        <p:nvPicPr>
          <p:cNvPr id="16" name="Picture 1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0796EDF-2CBF-7502-875E-4AD98632A7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0619" y="711887"/>
            <a:ext cx="1505499" cy="52365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96999DD-4BAE-E4FB-86F9-4130C27D0472}"/>
              </a:ext>
            </a:extLst>
          </p:cNvPr>
          <p:cNvCxnSpPr>
            <a:cxnSpLocks/>
          </p:cNvCxnSpPr>
          <p:nvPr userDrawn="1"/>
        </p:nvCxnSpPr>
        <p:spPr>
          <a:xfrm>
            <a:off x="760619" y="1530135"/>
            <a:ext cx="4745659" cy="0"/>
          </a:xfrm>
          <a:prstGeom prst="line">
            <a:avLst/>
          </a:prstGeom>
          <a:ln w="6350">
            <a:solidFill>
              <a:srgbClr val="6795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yellow star on a black background&#10;&#10;AI-generated content may be incorrect.">
            <a:extLst>
              <a:ext uri="{FF2B5EF4-FFF2-40B4-BE49-F238E27FC236}">
                <a16:creationId xmlns:a16="http://schemas.microsoft.com/office/drawing/2014/main" id="{1446E396-88D9-1350-8680-B83F6DD88E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0619" y="1824732"/>
            <a:ext cx="1197201" cy="224151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D124ECA-B53B-C18D-4582-2177863073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6585" y="2174918"/>
            <a:ext cx="5197271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0" i="0" cap="all" baseline="0">
                <a:solidFill>
                  <a:schemeClr val="tx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C56B3027-E757-96D4-C658-AF4F742DA5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6585" y="4094095"/>
            <a:ext cx="5197271" cy="3375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 b="1" i="0" cap="all" baseline="0">
                <a:solidFill>
                  <a:srgbClr val="6795FF"/>
                </a:solidFill>
                <a:latin typeface="Hanken Grotesk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176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(Sourc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47ED82-51A6-7AAA-7CF0-E378650F4E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37927" y="869539"/>
            <a:ext cx="2069282" cy="36087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C67F2CC-CEEA-2D04-0181-4CACD42081DA}"/>
              </a:ext>
            </a:extLst>
          </p:cNvPr>
          <p:cNvSpPr txBox="1">
            <a:spLocks/>
          </p:cNvSpPr>
          <p:nvPr userDrawn="1"/>
        </p:nvSpPr>
        <p:spPr>
          <a:xfrm>
            <a:off x="614612" y="1449851"/>
            <a:ext cx="5268853" cy="685642"/>
          </a:xfrm>
          <a:prstGeom prst="rect">
            <a:avLst/>
          </a:prstGeom>
        </p:spPr>
        <p:txBody>
          <a:bodyPr lIns="121920" tIns="60960" rIns="121920" bIns="6096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61217"/>
                    </a:schemeClr>
                  </a:outerShdw>
                </a:effectLst>
                <a:latin typeface="Share Tech Mono" panose="020B0509050000020004" pitchFamily="49" charset="77"/>
              </a:rPr>
              <a:t>THANK YOU</a:t>
            </a:r>
            <a:endParaRPr lang="en-US" sz="1400" b="1">
              <a:solidFill>
                <a:schemeClr val="bg1"/>
              </a:solidFill>
              <a:latin typeface="Share Tech Mono" panose="020B0509050000020004" pitchFamily="49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EA0429E-55DA-51C6-E5F5-CE2C795ED748}"/>
              </a:ext>
            </a:extLst>
          </p:cNvPr>
          <p:cNvSpPr txBox="1">
            <a:spLocks/>
          </p:cNvSpPr>
          <p:nvPr userDrawn="1"/>
        </p:nvSpPr>
        <p:spPr>
          <a:xfrm>
            <a:off x="614612" y="2522818"/>
            <a:ext cx="5268853" cy="475664"/>
          </a:xfrm>
          <a:prstGeom prst="rect">
            <a:avLst/>
          </a:prstGeom>
          <a:effectLst/>
        </p:spPr>
        <p:txBody>
          <a:bodyPr lIns="121920" tIns="60960" rIns="121920" bIns="6096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>
                <a:solidFill>
                  <a:srgbClr val="EB614B"/>
                </a:solidFill>
                <a:effectLst>
                  <a:outerShdw blurRad="50800" dist="50800" dir="5400000" algn="ctr" rotWithShape="0">
                    <a:schemeClr val="tx1">
                      <a:alpha val="61217"/>
                    </a:schemeClr>
                  </a:outerShdw>
                </a:effectLst>
                <a:latin typeface="Share Tech Mono" panose="020B0509050000020004" pitchFamily="49" charset="77"/>
              </a:rPr>
              <a:t>SOURCES</a:t>
            </a:r>
            <a:endParaRPr lang="en-US" sz="2400" b="1">
              <a:solidFill>
                <a:srgbClr val="EB614B"/>
              </a:solidFill>
              <a:latin typeface="Share Tech Mono" panose="020B0509050000020004" pitchFamily="49" charset="77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8C1EBCD-A3B3-0A0E-D021-74559D8D05F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2065" y="3012513"/>
            <a:ext cx="3916745" cy="1433208"/>
          </a:xfrm>
          <a:prstGeom prst="rect">
            <a:avLst/>
          </a:prstGeom>
        </p:spPr>
        <p:txBody>
          <a:bodyPr lIns="68580" tIns="34290" rIns="68580" bIns="34290" anchor="t"/>
          <a:lstStyle>
            <a:lvl1pPr>
              <a:buClr>
                <a:srgbClr val="6795FF"/>
              </a:buClr>
              <a:defRPr sz="800" b="0" i="0" baseline="0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pPr>
              <a:lnSpc>
                <a:spcPct val="100000"/>
              </a:lnSpc>
              <a:buClr>
                <a:srgbClr val="6795FF"/>
              </a:buClr>
            </a:pPr>
            <a:endParaRPr lang="en-US" sz="800">
              <a:latin typeface="Hanken Grotesk Medium" pitchFamily="2" charset="77"/>
              <a:cs typeface="Arial"/>
            </a:endParaRP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AB4CD510-0A01-035F-1FAD-AAA1C10B430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65191" y="3012513"/>
            <a:ext cx="3916745" cy="1433208"/>
          </a:xfrm>
          <a:prstGeom prst="rect">
            <a:avLst/>
          </a:prstGeom>
        </p:spPr>
        <p:txBody>
          <a:bodyPr lIns="68580" tIns="34290" rIns="68580" bIns="34290" anchor="t"/>
          <a:lstStyle>
            <a:lvl1pPr>
              <a:buClr>
                <a:srgbClr val="6795FF"/>
              </a:buClr>
              <a:defRPr sz="800" b="0" i="0" baseline="0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pPr>
              <a:lnSpc>
                <a:spcPct val="100000"/>
              </a:lnSpc>
              <a:buClr>
                <a:srgbClr val="6795FF"/>
              </a:buClr>
            </a:pPr>
            <a:endParaRPr lang="en-US" sz="800">
              <a:latin typeface="Hanken Grotesk Medium" pitchFamily="2" charset="7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3464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Silent P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8AFB41-1C1A-9ADE-DEA0-813A4CB77DF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EB614B">
                  <a:alpha val="0"/>
                </a:srgbClr>
              </a:gs>
              <a:gs pos="100000">
                <a:srgbClr val="181C1F">
                  <a:alpha val="85037"/>
                </a:srgbClr>
              </a:gs>
            </a:gsLst>
            <a:lin ang="18900000" scaled="1"/>
            <a:tileRect/>
          </a:gra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4A8410-8326-6D96-63A1-4FBE8E715B4D}"/>
              </a:ext>
            </a:extLst>
          </p:cNvPr>
          <p:cNvSpPr/>
          <p:nvPr userDrawn="1"/>
        </p:nvSpPr>
        <p:spPr>
          <a:xfrm>
            <a:off x="518342" y="2571750"/>
            <a:ext cx="5278723" cy="118347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8CAA3743-09C6-3F31-5381-F6217587696E}"/>
              </a:ext>
            </a:extLst>
          </p:cNvPr>
          <p:cNvCxnSpPr>
            <a:cxnSpLocks/>
          </p:cNvCxnSpPr>
          <p:nvPr userDrawn="1"/>
        </p:nvCxnSpPr>
        <p:spPr>
          <a:xfrm rot="10800000" flipV="1">
            <a:off x="-443384" y="2346621"/>
            <a:ext cx="5751440" cy="2997850"/>
          </a:xfrm>
          <a:prstGeom prst="bentConnector3">
            <a:avLst>
              <a:gd name="adj1" fmla="val 85830"/>
            </a:avLst>
          </a:prstGeom>
          <a:ln w="6350">
            <a:solidFill>
              <a:srgbClr val="6795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omputer with a screen showing graphs and charts&#10;&#10;Description automatically generated">
            <a:extLst>
              <a:ext uri="{FF2B5EF4-FFF2-40B4-BE49-F238E27FC236}">
                <a16:creationId xmlns:a16="http://schemas.microsoft.com/office/drawing/2014/main" id="{71ED06ED-DC87-E673-064D-AA71498EBD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579" y="857491"/>
            <a:ext cx="6908641" cy="3886112"/>
          </a:xfrm>
          <a:prstGeom prst="rect">
            <a:avLst/>
          </a:prstGeom>
        </p:spPr>
      </p:pic>
      <p:pic>
        <p:nvPicPr>
          <p:cNvPr id="11" name="Picture 10" descr="A black circle with red circles around it&#10;&#10;AI-generated content may be incorrect.">
            <a:extLst>
              <a:ext uri="{FF2B5EF4-FFF2-40B4-BE49-F238E27FC236}">
                <a16:creationId xmlns:a16="http://schemas.microsoft.com/office/drawing/2014/main" id="{49E8D5E8-BF3C-96A6-31B6-550DE6B54B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2542" y="2488941"/>
            <a:ext cx="1349087" cy="134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02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02A46A0-E8A7-B67A-60AE-4A71A82FB7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36009" y="477837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>
                <a:solidFill>
                  <a:schemeClr val="bg1">
                    <a:lumMod val="65000"/>
                  </a:schemeClr>
                </a:solidFill>
                <a:latin typeface="Hanken Grotesk Light" pitchFamily="2" charset="77"/>
              </a:rPr>
              <a:t>© 2025 Silent Push Inc. All rights reserved.</a:t>
            </a:r>
          </a:p>
        </p:txBody>
      </p:sp>
      <p:pic>
        <p:nvPicPr>
          <p:cNvPr id="4" name="Picture 3" descr="A building in a dome&#10;&#10;Description automatically generated">
            <a:extLst>
              <a:ext uri="{FF2B5EF4-FFF2-40B4-BE49-F238E27FC236}">
                <a16:creationId xmlns:a16="http://schemas.microsoft.com/office/drawing/2014/main" id="{8A6A95F9-AE53-8C59-934C-DA230BBAB9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6000"/>
                    </a14:imgEffect>
                  </a14:imgLayer>
                </a14:imgProps>
              </a:ext>
            </a:extLst>
          </a:blip>
          <a:srcRect t="14013" r="7541"/>
          <a:stretch/>
        </p:blipFill>
        <p:spPr>
          <a:xfrm>
            <a:off x="4099560" y="0"/>
            <a:ext cx="5044440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7134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red square&#10;&#10;AI-generated content may be incorrect.">
            <a:extLst>
              <a:ext uri="{FF2B5EF4-FFF2-40B4-BE49-F238E27FC236}">
                <a16:creationId xmlns:a16="http://schemas.microsoft.com/office/drawing/2014/main" id="{07B5A3D9-4D5F-EDC6-C90D-3FF7BB36D2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93444" y="1245637"/>
            <a:ext cx="353851" cy="3538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BFD7C8-039C-AD37-FA61-6832DC7E1191}"/>
              </a:ext>
            </a:extLst>
          </p:cNvPr>
          <p:cNvSpPr txBox="1"/>
          <p:nvPr userDrawn="1"/>
        </p:nvSpPr>
        <p:spPr>
          <a:xfrm>
            <a:off x="4163243" y="1268673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hare Tech Mono" panose="020B0509050000020004" pitchFamily="49" charset="77"/>
              </a:rPr>
              <a:t>1</a:t>
            </a:r>
          </a:p>
        </p:txBody>
      </p:sp>
      <p:pic>
        <p:nvPicPr>
          <p:cNvPr id="8" name="Picture 7" descr="A black and red square&#10;&#10;AI-generated content may be incorrect.">
            <a:extLst>
              <a:ext uri="{FF2B5EF4-FFF2-40B4-BE49-F238E27FC236}">
                <a16:creationId xmlns:a16="http://schemas.microsoft.com/office/drawing/2014/main" id="{3593BA4A-D223-A3AF-DC3C-8FFE648268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93444" y="1770731"/>
            <a:ext cx="353851" cy="3538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BED3B7-B15B-56C5-95BA-43B15EB8784A}"/>
              </a:ext>
            </a:extLst>
          </p:cNvPr>
          <p:cNvSpPr txBox="1"/>
          <p:nvPr userDrawn="1"/>
        </p:nvSpPr>
        <p:spPr>
          <a:xfrm>
            <a:off x="4163243" y="1793767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hare Tech Mono" panose="020B0509050000020004" pitchFamily="49" charset="77"/>
              </a:rPr>
              <a:t>2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D4C4D60-5929-3C8C-86DC-54AD9577B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14" y="1240371"/>
            <a:ext cx="3043202" cy="1947585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 sz="2400" b="1" i="0" cap="all" baseline="0">
                <a:solidFill>
                  <a:srgbClr val="EB614B"/>
                </a:solidFill>
                <a:latin typeface="Share Tech Mono" panose="020B0509050000020004" pitchFamily="49" charset="77"/>
              </a:defRPr>
            </a:lvl1pPr>
          </a:lstStyle>
          <a:p>
            <a:endParaRPr lang="en-US" sz="2400" b="1">
              <a:solidFill>
                <a:srgbClr val="EB614B"/>
              </a:solidFill>
              <a:latin typeface="Share Tech Mono"/>
            </a:endParaRP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ABB7FF80-2E4E-C286-4D42-B6401ED37C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2463" y="1263047"/>
            <a:ext cx="4081932" cy="3042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 cap="all" baseline="0">
                <a:solidFill>
                  <a:schemeClr val="bg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A63EF47F-9511-1F4D-3207-58CFA7AB9D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42463" y="1797884"/>
            <a:ext cx="4081932" cy="3042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 cap="all" baseline="0">
                <a:solidFill>
                  <a:schemeClr val="bg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black and red square&#10;&#10;AI-generated content may be incorrect.">
            <a:extLst>
              <a:ext uri="{FF2B5EF4-FFF2-40B4-BE49-F238E27FC236}">
                <a16:creationId xmlns:a16="http://schemas.microsoft.com/office/drawing/2014/main" id="{49B11FF1-C144-99F0-A87F-092C618385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93444" y="2295825"/>
            <a:ext cx="353851" cy="3538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D27924-E3E8-79B2-B310-FD9E34CBDBE7}"/>
              </a:ext>
            </a:extLst>
          </p:cNvPr>
          <p:cNvSpPr txBox="1"/>
          <p:nvPr userDrawn="1"/>
        </p:nvSpPr>
        <p:spPr>
          <a:xfrm>
            <a:off x="4163243" y="2318861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hare Tech Mono" panose="020B0509050000020004" pitchFamily="49" charset="77"/>
              </a:rPr>
              <a:t>3</a:t>
            </a:r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1852DA6F-F47F-F40B-AFDB-C286322A12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42463" y="2322978"/>
            <a:ext cx="4081932" cy="3042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 cap="all" baseline="0">
                <a:solidFill>
                  <a:schemeClr val="bg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black and red square&#10;&#10;AI-generated content may be incorrect.">
            <a:extLst>
              <a:ext uri="{FF2B5EF4-FFF2-40B4-BE49-F238E27FC236}">
                <a16:creationId xmlns:a16="http://schemas.microsoft.com/office/drawing/2014/main" id="{FCB0D0EC-64AB-6B62-2429-9C0FD5FDEE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93444" y="2820338"/>
            <a:ext cx="353851" cy="3538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D88AB1-98A6-F4A2-DFA0-A3051920EE5D}"/>
              </a:ext>
            </a:extLst>
          </p:cNvPr>
          <p:cNvSpPr txBox="1"/>
          <p:nvPr userDrawn="1"/>
        </p:nvSpPr>
        <p:spPr>
          <a:xfrm>
            <a:off x="4163243" y="2843374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hare Tech Mono" panose="020B0509050000020004" pitchFamily="49" charset="77"/>
              </a:rPr>
              <a:t>4</a:t>
            </a:r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D2EF83CA-1688-2A59-8BC1-F60CE70BDB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42463" y="2847491"/>
            <a:ext cx="4081932" cy="3042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 cap="all" baseline="0">
                <a:solidFill>
                  <a:schemeClr val="bg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A black and red square&#10;&#10;AI-generated content may be incorrect.">
            <a:extLst>
              <a:ext uri="{FF2B5EF4-FFF2-40B4-BE49-F238E27FC236}">
                <a16:creationId xmlns:a16="http://schemas.microsoft.com/office/drawing/2014/main" id="{3A5AEB08-5DE1-EAB4-6D1D-8199DFCD37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93444" y="3317698"/>
            <a:ext cx="353851" cy="3538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F34DCF-5B01-D3D0-7552-30AAAB393720}"/>
              </a:ext>
            </a:extLst>
          </p:cNvPr>
          <p:cNvSpPr txBox="1"/>
          <p:nvPr userDrawn="1"/>
        </p:nvSpPr>
        <p:spPr>
          <a:xfrm>
            <a:off x="4163243" y="3340734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hare Tech Mono" panose="020B0509050000020004" pitchFamily="49" charset="77"/>
              </a:rPr>
              <a:t>5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ABC4F77E-6260-EFA7-D926-CCC85D02D0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2463" y="3344851"/>
            <a:ext cx="4081932" cy="3042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 cap="all" baseline="0">
                <a:solidFill>
                  <a:schemeClr val="bg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3974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red square&#10;&#10;AI-generated content may be incorrect.">
            <a:extLst>
              <a:ext uri="{FF2B5EF4-FFF2-40B4-BE49-F238E27FC236}">
                <a16:creationId xmlns:a16="http://schemas.microsoft.com/office/drawing/2014/main" id="{07B5A3D9-4D5F-EDC6-C90D-3FF7BB36D2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93444" y="1245637"/>
            <a:ext cx="353851" cy="3538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BFD7C8-039C-AD37-FA61-6832DC7E1191}"/>
              </a:ext>
            </a:extLst>
          </p:cNvPr>
          <p:cNvSpPr txBox="1"/>
          <p:nvPr userDrawn="1"/>
        </p:nvSpPr>
        <p:spPr>
          <a:xfrm>
            <a:off x="4163243" y="1268673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hare Tech Mono" panose="020B0509050000020004" pitchFamily="49" charset="77"/>
              </a:rPr>
              <a:t>1</a:t>
            </a:r>
          </a:p>
        </p:txBody>
      </p:sp>
      <p:pic>
        <p:nvPicPr>
          <p:cNvPr id="8" name="Picture 7" descr="A black and red square&#10;&#10;AI-generated content may be incorrect.">
            <a:extLst>
              <a:ext uri="{FF2B5EF4-FFF2-40B4-BE49-F238E27FC236}">
                <a16:creationId xmlns:a16="http://schemas.microsoft.com/office/drawing/2014/main" id="{3593BA4A-D223-A3AF-DC3C-8FFE648268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93444" y="1770731"/>
            <a:ext cx="353851" cy="3538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BED3B7-B15B-56C5-95BA-43B15EB8784A}"/>
              </a:ext>
            </a:extLst>
          </p:cNvPr>
          <p:cNvSpPr txBox="1"/>
          <p:nvPr userDrawn="1"/>
        </p:nvSpPr>
        <p:spPr>
          <a:xfrm>
            <a:off x="4163243" y="1793767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hare Tech Mono" panose="020B0509050000020004" pitchFamily="49" charset="77"/>
              </a:rPr>
              <a:t>2</a:t>
            </a:r>
          </a:p>
        </p:txBody>
      </p:sp>
      <p:pic>
        <p:nvPicPr>
          <p:cNvPr id="11" name="Picture 10" descr="A black and red square&#10;&#10;AI-generated content may be incorrect.">
            <a:extLst>
              <a:ext uri="{FF2B5EF4-FFF2-40B4-BE49-F238E27FC236}">
                <a16:creationId xmlns:a16="http://schemas.microsoft.com/office/drawing/2014/main" id="{6769E277-D25D-1488-9E21-F66F2CA88E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93444" y="2299850"/>
            <a:ext cx="353851" cy="3538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771576-5F1A-9F96-50B0-5C8ED9B11B9B}"/>
              </a:ext>
            </a:extLst>
          </p:cNvPr>
          <p:cNvSpPr txBox="1"/>
          <p:nvPr userDrawn="1"/>
        </p:nvSpPr>
        <p:spPr>
          <a:xfrm>
            <a:off x="4163243" y="2322886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hare Tech Mono" panose="020B0509050000020004" pitchFamily="49" charset="77"/>
              </a:rPr>
              <a:t>3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D4C4D60-5929-3C8C-86DC-54AD9577B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14" y="1240371"/>
            <a:ext cx="3043202" cy="1947585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 sz="2400" b="1" i="0" cap="all" baseline="0">
                <a:solidFill>
                  <a:srgbClr val="EB614B"/>
                </a:solidFill>
                <a:latin typeface="Share Tech Mono" panose="020B0509050000020004" pitchFamily="49" charset="77"/>
              </a:defRPr>
            </a:lvl1pPr>
          </a:lstStyle>
          <a:p>
            <a:endParaRPr lang="en-US" sz="2400" b="1">
              <a:solidFill>
                <a:srgbClr val="EB614B"/>
              </a:solidFill>
              <a:latin typeface="Share Tech Mono"/>
            </a:endParaRP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ABB7FF80-2E4E-C286-4D42-B6401ED37C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2463" y="1263047"/>
            <a:ext cx="4081932" cy="3042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 cap="all" baseline="0">
                <a:solidFill>
                  <a:schemeClr val="bg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A63EF47F-9511-1F4D-3207-58CFA7AB9D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42463" y="1797884"/>
            <a:ext cx="4081932" cy="3042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 cap="all" baseline="0">
                <a:solidFill>
                  <a:schemeClr val="bg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8AFA4E3D-D434-AD26-5935-000EE9912F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42463" y="2321220"/>
            <a:ext cx="4081932" cy="3042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 cap="all" baseline="0">
                <a:solidFill>
                  <a:schemeClr val="bg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87244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red square&#10;&#10;AI-generated content may be incorrect.">
            <a:extLst>
              <a:ext uri="{FF2B5EF4-FFF2-40B4-BE49-F238E27FC236}">
                <a16:creationId xmlns:a16="http://schemas.microsoft.com/office/drawing/2014/main" id="{07B5A3D9-4D5F-EDC6-C90D-3FF7BB36D2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93444" y="1245637"/>
            <a:ext cx="353851" cy="3538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BFD7C8-039C-AD37-FA61-6832DC7E1191}"/>
              </a:ext>
            </a:extLst>
          </p:cNvPr>
          <p:cNvSpPr txBox="1"/>
          <p:nvPr userDrawn="1"/>
        </p:nvSpPr>
        <p:spPr>
          <a:xfrm>
            <a:off x="4163243" y="1268673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hare Tech Mono" panose="020B0509050000020004" pitchFamily="49" charset="77"/>
              </a:rPr>
              <a:t>1</a:t>
            </a:r>
          </a:p>
        </p:txBody>
      </p:sp>
      <p:pic>
        <p:nvPicPr>
          <p:cNvPr id="8" name="Picture 7" descr="A black and red square&#10;&#10;AI-generated content may be incorrect.">
            <a:extLst>
              <a:ext uri="{FF2B5EF4-FFF2-40B4-BE49-F238E27FC236}">
                <a16:creationId xmlns:a16="http://schemas.microsoft.com/office/drawing/2014/main" id="{3593BA4A-D223-A3AF-DC3C-8FFE648268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93444" y="1770731"/>
            <a:ext cx="353851" cy="3538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BED3B7-B15B-56C5-95BA-43B15EB8784A}"/>
              </a:ext>
            </a:extLst>
          </p:cNvPr>
          <p:cNvSpPr txBox="1"/>
          <p:nvPr userDrawn="1"/>
        </p:nvSpPr>
        <p:spPr>
          <a:xfrm>
            <a:off x="4163243" y="1793767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hare Tech Mono" panose="020B0509050000020004" pitchFamily="49" charset="77"/>
              </a:rPr>
              <a:t>2</a:t>
            </a:r>
          </a:p>
        </p:txBody>
      </p:sp>
      <p:pic>
        <p:nvPicPr>
          <p:cNvPr id="11" name="Picture 10" descr="A black and red square&#10;&#10;AI-generated content may be incorrect.">
            <a:extLst>
              <a:ext uri="{FF2B5EF4-FFF2-40B4-BE49-F238E27FC236}">
                <a16:creationId xmlns:a16="http://schemas.microsoft.com/office/drawing/2014/main" id="{6769E277-D25D-1488-9E21-F66F2CA88E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93444" y="2299850"/>
            <a:ext cx="353851" cy="3538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771576-5F1A-9F96-50B0-5C8ED9B11B9B}"/>
              </a:ext>
            </a:extLst>
          </p:cNvPr>
          <p:cNvSpPr txBox="1"/>
          <p:nvPr userDrawn="1"/>
        </p:nvSpPr>
        <p:spPr>
          <a:xfrm>
            <a:off x="4163243" y="2322886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hare Tech Mono" panose="020B0509050000020004" pitchFamily="49" charset="77"/>
              </a:rPr>
              <a:t>3</a:t>
            </a:r>
          </a:p>
        </p:txBody>
      </p:sp>
      <p:pic>
        <p:nvPicPr>
          <p:cNvPr id="14" name="Picture 13" descr="A black and red square&#10;&#10;AI-generated content may be incorrect.">
            <a:extLst>
              <a:ext uri="{FF2B5EF4-FFF2-40B4-BE49-F238E27FC236}">
                <a16:creationId xmlns:a16="http://schemas.microsoft.com/office/drawing/2014/main" id="{6DA8B716-B1E2-22A3-D6D7-D928E50BF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93444" y="2834106"/>
            <a:ext cx="353851" cy="3538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D9B74C-6817-58B0-A371-4BF9066C0D5A}"/>
              </a:ext>
            </a:extLst>
          </p:cNvPr>
          <p:cNvSpPr txBox="1"/>
          <p:nvPr userDrawn="1"/>
        </p:nvSpPr>
        <p:spPr>
          <a:xfrm>
            <a:off x="4163243" y="2857142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hare Tech Mono" panose="020B0509050000020004" pitchFamily="49" charset="77"/>
              </a:rPr>
              <a:t>4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D4C4D60-5929-3C8C-86DC-54AD9577B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14" y="1240371"/>
            <a:ext cx="3043202" cy="1947585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 sz="2400" b="1" i="0" cap="all" baseline="0">
                <a:solidFill>
                  <a:srgbClr val="EB614B"/>
                </a:solidFill>
                <a:latin typeface="Share Tech Mono" panose="020B0509050000020004" pitchFamily="49" charset="77"/>
              </a:defRPr>
            </a:lvl1pPr>
          </a:lstStyle>
          <a:p>
            <a:endParaRPr lang="en-US" sz="2400" b="1">
              <a:solidFill>
                <a:srgbClr val="EB614B"/>
              </a:solidFill>
              <a:latin typeface="Share Tech Mono"/>
            </a:endParaRP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ABB7FF80-2E4E-C286-4D42-B6401ED37C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2463" y="1263047"/>
            <a:ext cx="4081932" cy="3042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 cap="all" baseline="0">
                <a:solidFill>
                  <a:schemeClr val="bg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A63EF47F-9511-1F4D-3207-58CFA7AB9D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42463" y="1797884"/>
            <a:ext cx="4081932" cy="3042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 cap="all" baseline="0">
                <a:solidFill>
                  <a:schemeClr val="bg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8AFA4E3D-D434-AD26-5935-000EE9912F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42463" y="2321220"/>
            <a:ext cx="4081932" cy="3042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 cap="all" baseline="0">
                <a:solidFill>
                  <a:schemeClr val="bg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873E8AA2-64D9-95DC-C3FF-805A192839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42463" y="2850307"/>
            <a:ext cx="4081932" cy="3042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 cap="all" baseline="0">
                <a:solidFill>
                  <a:schemeClr val="bg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7602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red square&#10;&#10;AI-generated content may be incorrect.">
            <a:extLst>
              <a:ext uri="{FF2B5EF4-FFF2-40B4-BE49-F238E27FC236}">
                <a16:creationId xmlns:a16="http://schemas.microsoft.com/office/drawing/2014/main" id="{07B5A3D9-4D5F-EDC6-C90D-3FF7BB36D2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93444" y="1245637"/>
            <a:ext cx="353851" cy="3538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BFD7C8-039C-AD37-FA61-6832DC7E1191}"/>
              </a:ext>
            </a:extLst>
          </p:cNvPr>
          <p:cNvSpPr txBox="1"/>
          <p:nvPr userDrawn="1"/>
        </p:nvSpPr>
        <p:spPr>
          <a:xfrm>
            <a:off x="4163243" y="1268673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hare Tech Mono" panose="020B0509050000020004" pitchFamily="49" charset="77"/>
              </a:rPr>
              <a:t>1</a:t>
            </a:r>
          </a:p>
        </p:txBody>
      </p:sp>
      <p:pic>
        <p:nvPicPr>
          <p:cNvPr id="8" name="Picture 7" descr="A black and red square&#10;&#10;AI-generated content may be incorrect.">
            <a:extLst>
              <a:ext uri="{FF2B5EF4-FFF2-40B4-BE49-F238E27FC236}">
                <a16:creationId xmlns:a16="http://schemas.microsoft.com/office/drawing/2014/main" id="{3593BA4A-D223-A3AF-DC3C-8FFE648268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93444" y="1770731"/>
            <a:ext cx="353851" cy="3538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BED3B7-B15B-56C5-95BA-43B15EB8784A}"/>
              </a:ext>
            </a:extLst>
          </p:cNvPr>
          <p:cNvSpPr txBox="1"/>
          <p:nvPr userDrawn="1"/>
        </p:nvSpPr>
        <p:spPr>
          <a:xfrm>
            <a:off x="4163243" y="1793767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hare Tech Mono" panose="020B0509050000020004" pitchFamily="49" charset="77"/>
              </a:rPr>
              <a:t>2</a:t>
            </a:r>
          </a:p>
        </p:txBody>
      </p:sp>
      <p:pic>
        <p:nvPicPr>
          <p:cNvPr id="11" name="Picture 10" descr="A black and red square&#10;&#10;AI-generated content may be incorrect.">
            <a:extLst>
              <a:ext uri="{FF2B5EF4-FFF2-40B4-BE49-F238E27FC236}">
                <a16:creationId xmlns:a16="http://schemas.microsoft.com/office/drawing/2014/main" id="{6769E277-D25D-1488-9E21-F66F2CA88E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93444" y="2299850"/>
            <a:ext cx="353851" cy="3538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771576-5F1A-9F96-50B0-5C8ED9B11B9B}"/>
              </a:ext>
            </a:extLst>
          </p:cNvPr>
          <p:cNvSpPr txBox="1"/>
          <p:nvPr userDrawn="1"/>
        </p:nvSpPr>
        <p:spPr>
          <a:xfrm>
            <a:off x="4163243" y="2322886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hare Tech Mono" panose="020B0509050000020004" pitchFamily="49" charset="77"/>
              </a:rPr>
              <a:t>3</a:t>
            </a:r>
          </a:p>
        </p:txBody>
      </p:sp>
      <p:pic>
        <p:nvPicPr>
          <p:cNvPr id="14" name="Picture 13" descr="A black and red square&#10;&#10;AI-generated content may be incorrect.">
            <a:extLst>
              <a:ext uri="{FF2B5EF4-FFF2-40B4-BE49-F238E27FC236}">
                <a16:creationId xmlns:a16="http://schemas.microsoft.com/office/drawing/2014/main" id="{6DA8B716-B1E2-22A3-D6D7-D928E50BFD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93444" y="2834106"/>
            <a:ext cx="353851" cy="3538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D9B74C-6817-58B0-A371-4BF9066C0D5A}"/>
              </a:ext>
            </a:extLst>
          </p:cNvPr>
          <p:cNvSpPr txBox="1"/>
          <p:nvPr userDrawn="1"/>
        </p:nvSpPr>
        <p:spPr>
          <a:xfrm>
            <a:off x="4163243" y="2857142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hare Tech Mono" panose="020B0509050000020004" pitchFamily="49" charset="77"/>
              </a:rPr>
              <a:t>4</a:t>
            </a:r>
          </a:p>
        </p:txBody>
      </p:sp>
      <p:pic>
        <p:nvPicPr>
          <p:cNvPr id="17" name="Picture 16" descr="A black and red square&#10;&#10;AI-generated content may be incorrect.">
            <a:extLst>
              <a:ext uri="{FF2B5EF4-FFF2-40B4-BE49-F238E27FC236}">
                <a16:creationId xmlns:a16="http://schemas.microsoft.com/office/drawing/2014/main" id="{A86B9B5F-39E4-6498-CA07-C407C5C644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93444" y="3365047"/>
            <a:ext cx="353851" cy="3538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81410C2-D77A-DFDE-5999-1C0AB1A135D8}"/>
              </a:ext>
            </a:extLst>
          </p:cNvPr>
          <p:cNvSpPr txBox="1"/>
          <p:nvPr userDrawn="1"/>
        </p:nvSpPr>
        <p:spPr>
          <a:xfrm>
            <a:off x="4163243" y="3388083"/>
            <a:ext cx="280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hare Tech Mono" panose="020B0509050000020004" pitchFamily="49" charset="77"/>
              </a:rPr>
              <a:t>5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D4C4D60-5929-3C8C-86DC-54AD9577B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14" y="1240371"/>
            <a:ext cx="3043202" cy="1947585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 sz="2400" b="1" i="0" cap="all" baseline="0">
                <a:solidFill>
                  <a:srgbClr val="EB614B"/>
                </a:solidFill>
                <a:latin typeface="Share Tech Mono" panose="020B0509050000020004" pitchFamily="49" charset="77"/>
              </a:defRPr>
            </a:lvl1pPr>
          </a:lstStyle>
          <a:p>
            <a:endParaRPr lang="en-US" sz="2400" b="1">
              <a:solidFill>
                <a:srgbClr val="EB614B"/>
              </a:solidFill>
              <a:latin typeface="Share Tech Mono"/>
            </a:endParaRP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ABB7FF80-2E4E-C286-4D42-B6401ED37C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2463" y="1263047"/>
            <a:ext cx="4081932" cy="3042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 cap="all" baseline="0">
                <a:solidFill>
                  <a:schemeClr val="bg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A63EF47F-9511-1F4D-3207-58CFA7AB9D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42463" y="1797884"/>
            <a:ext cx="4081932" cy="3042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 cap="all" baseline="0">
                <a:solidFill>
                  <a:schemeClr val="bg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8AFA4E3D-D434-AD26-5935-000EE9912F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42463" y="2321220"/>
            <a:ext cx="4081932" cy="3042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 cap="all" baseline="0">
                <a:solidFill>
                  <a:schemeClr val="bg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873E8AA2-64D9-95DC-C3FF-805A192839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42463" y="2850307"/>
            <a:ext cx="4081932" cy="3042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 cap="all" baseline="0">
                <a:solidFill>
                  <a:schemeClr val="bg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4B57C387-86F1-0E60-904B-5D3CBDDC2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2463" y="3379394"/>
            <a:ext cx="4081932" cy="3042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 cap="all" baseline="0">
                <a:solidFill>
                  <a:schemeClr val="bg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00197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10C5DCB-D8C5-532E-10DA-35C035AC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14" y="664946"/>
            <a:ext cx="7886700" cy="475664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 sz="2400" b="1" i="0" cap="all" baseline="0">
                <a:solidFill>
                  <a:srgbClr val="EB614B"/>
                </a:solidFill>
                <a:latin typeface="Share Tech Mono" panose="020B0509050000020004" pitchFamily="49" charset="77"/>
              </a:defRPr>
            </a:lvl1pPr>
          </a:lstStyle>
          <a:p>
            <a:endParaRPr lang="en-US" sz="2400" b="1">
              <a:solidFill>
                <a:srgbClr val="EB614B"/>
              </a:solidFill>
              <a:latin typeface="Share Tech Mono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F6978C-593B-7CD3-256C-183E3E2C435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6583" y="1118295"/>
            <a:ext cx="3168650" cy="333739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1pPr>
            <a:lvl2pPr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2pPr>
            <a:lvl3pPr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3pPr>
            <a:lvl4pPr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4pPr>
            <a:lvl5pPr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6865DD63-597F-D2C2-6EA1-36E0421636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842" y="578609"/>
            <a:ext cx="4370372" cy="380055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88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85DB59-319D-38C2-2CD4-E185347BA96C}"/>
              </a:ext>
            </a:extLst>
          </p:cNvPr>
          <p:cNvSpPr/>
          <p:nvPr userDrawn="1"/>
        </p:nvSpPr>
        <p:spPr>
          <a:xfrm>
            <a:off x="4639235" y="-1"/>
            <a:ext cx="4504765" cy="5143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0815ABC0-2184-A079-2822-224940F463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38863" y="0"/>
            <a:ext cx="4504765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480422B-C71C-060A-FBB3-0217E43B965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936009" y="477837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>
                <a:solidFill>
                  <a:schemeClr val="bg1">
                    <a:lumMod val="65000"/>
                  </a:schemeClr>
                </a:solidFill>
                <a:latin typeface="Hanken Grotesk Light" pitchFamily="2" charset="77"/>
              </a:rPr>
              <a:t>© 2025 Silent Push Inc. All rights reserved.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259C7B6-2094-D80A-4DD8-EABF0A806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14" y="664946"/>
            <a:ext cx="3396708" cy="475664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 sz="2400" b="1" i="0" cap="all" baseline="0">
                <a:solidFill>
                  <a:srgbClr val="EB614B"/>
                </a:solidFill>
                <a:latin typeface="Share Tech Mono" panose="020B0509050000020004" pitchFamily="49" charset="77"/>
              </a:defRPr>
            </a:lvl1pPr>
          </a:lstStyle>
          <a:p>
            <a:endParaRPr lang="en-US" sz="2400" b="1">
              <a:solidFill>
                <a:srgbClr val="EB614B"/>
              </a:solidFill>
              <a:latin typeface="Share Tech Mono"/>
            </a:endParaRP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F05E4EA9-7DBF-C1FD-E099-4DB26ABE227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5513" y="1141155"/>
            <a:ext cx="3396707" cy="33373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buNone/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1pPr>
            <a:lvl2pPr marL="228600"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2pPr>
            <a:lvl3pPr marL="685800"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3pPr>
            <a:lvl4pPr marL="1143000"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4pPr>
            <a:lvl5pPr marL="1600200"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23303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126E99C-D293-E878-67D6-3453851FFD6D}"/>
              </a:ext>
            </a:extLst>
          </p:cNvPr>
          <p:cNvSpPr/>
          <p:nvPr userDrawn="1"/>
        </p:nvSpPr>
        <p:spPr>
          <a:xfrm>
            <a:off x="4736244" y="1266422"/>
            <a:ext cx="3637364" cy="3407055"/>
          </a:xfrm>
          <a:prstGeom prst="roundRect">
            <a:avLst>
              <a:gd name="adj" fmla="val 1789"/>
            </a:avLst>
          </a:prstGeom>
          <a:solidFill>
            <a:schemeClr val="tx2"/>
          </a:solidFill>
          <a:ln w="6350">
            <a:gradFill>
              <a:gsLst>
                <a:gs pos="0">
                  <a:srgbClr val="EB614B">
                    <a:alpha val="0"/>
                  </a:srgbClr>
                </a:gs>
                <a:gs pos="100000">
                  <a:srgbClr val="EB614B">
                    <a:alpha val="90000"/>
                  </a:srgbClr>
                </a:gs>
              </a:gsLst>
              <a:lin ang="10800000" scaled="0"/>
            </a:gradFill>
          </a:ln>
          <a:effectLst>
            <a:outerShdw blurRad="70542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38158D1-894D-3076-5C77-4AD21D3D870B}"/>
              </a:ext>
            </a:extLst>
          </p:cNvPr>
          <p:cNvSpPr/>
          <p:nvPr userDrawn="1"/>
        </p:nvSpPr>
        <p:spPr>
          <a:xfrm>
            <a:off x="770392" y="2827990"/>
            <a:ext cx="3637365" cy="1826512"/>
          </a:xfrm>
          <a:prstGeom prst="roundRect">
            <a:avLst>
              <a:gd name="adj" fmla="val 2427"/>
            </a:avLst>
          </a:prstGeom>
          <a:solidFill>
            <a:schemeClr val="tx2"/>
          </a:solidFill>
          <a:ln w="6350">
            <a:gradFill>
              <a:gsLst>
                <a:gs pos="0">
                  <a:srgbClr val="EB614B">
                    <a:alpha val="0"/>
                  </a:srgbClr>
                </a:gs>
                <a:gs pos="100000">
                  <a:srgbClr val="EB614B">
                    <a:alpha val="90000"/>
                  </a:srgbClr>
                </a:gs>
              </a:gsLst>
              <a:lin ang="10800000" scaled="0"/>
            </a:gradFill>
          </a:ln>
          <a:effectLst>
            <a:outerShdw blurRad="70542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9A4141-79DB-C9A4-EE62-B826F690729D}"/>
              </a:ext>
            </a:extLst>
          </p:cNvPr>
          <p:cNvSpPr txBox="1"/>
          <p:nvPr userDrawn="1"/>
        </p:nvSpPr>
        <p:spPr>
          <a:xfrm>
            <a:off x="4928442" y="1535570"/>
            <a:ext cx="2532130" cy="1887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1400"/>
              </a:spcAft>
              <a:buClr>
                <a:srgbClr val="6795FF"/>
              </a:buClr>
            </a:pPr>
            <a:r>
              <a:rPr lang="en-US" b="1">
                <a:solidFill>
                  <a:schemeClr val="bg1"/>
                </a:solidFill>
                <a:latin typeface="Hanken Grotesk Light" pitchFamily="2" charset="77"/>
              </a:rPr>
              <a:t>Bullet section header:</a:t>
            </a:r>
          </a:p>
          <a:p>
            <a:pPr marL="342900" indent="-342900" fontAlgn="base">
              <a:spcAft>
                <a:spcPts val="1400"/>
              </a:spcAft>
              <a:buClr>
                <a:srgbClr val="6795FF"/>
              </a:buClr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Numbered bullet 1</a:t>
            </a:r>
          </a:p>
          <a:p>
            <a:pPr marL="342900" indent="-342900" fontAlgn="base">
              <a:spcAft>
                <a:spcPts val="1400"/>
              </a:spcAft>
              <a:buClr>
                <a:srgbClr val="6795FF"/>
              </a:buClr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Numbered bullet 2</a:t>
            </a:r>
          </a:p>
          <a:p>
            <a:pPr marL="342900" indent="-342900" fontAlgn="base">
              <a:spcAft>
                <a:spcPts val="1400"/>
              </a:spcAft>
              <a:buClr>
                <a:srgbClr val="6795FF"/>
              </a:buClr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Numbered bullet 3</a:t>
            </a:r>
          </a:p>
          <a:p>
            <a:pPr marL="342900" indent="-342900" fontAlgn="base">
              <a:spcAft>
                <a:spcPts val="1400"/>
              </a:spcAft>
              <a:buClr>
                <a:srgbClr val="6795FF"/>
              </a:buClr>
              <a:buFont typeface="+mj-lt"/>
              <a:buAutoNum type="arabicPeriod"/>
            </a:pP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Numbered bullet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F78655-2934-39ED-33F1-23C01AE2AE6D}"/>
              </a:ext>
            </a:extLst>
          </p:cNvPr>
          <p:cNvSpPr txBox="1"/>
          <p:nvPr userDrawn="1"/>
        </p:nvSpPr>
        <p:spPr>
          <a:xfrm>
            <a:off x="962591" y="2932365"/>
            <a:ext cx="3637364" cy="1579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800"/>
              </a:spcAft>
              <a:buClr>
                <a:srgbClr val="6795FF"/>
              </a:buClr>
            </a:pPr>
            <a:r>
              <a:rPr lang="en-US" b="1">
                <a:solidFill>
                  <a:schemeClr val="bg1"/>
                </a:solidFill>
                <a:latin typeface="Hanken Grotesk Light" pitchFamily="2" charset="77"/>
              </a:rPr>
              <a:t>Bullet section header:</a:t>
            </a:r>
          </a:p>
          <a:p>
            <a:pPr marL="285750" indent="-285750" fontAlgn="base">
              <a:spcAft>
                <a:spcPts val="800"/>
              </a:spcAft>
              <a:buClr>
                <a:srgbClr val="6795FF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Bullet 1</a:t>
            </a:r>
          </a:p>
          <a:p>
            <a:pPr marL="285750" indent="-285750" fontAlgn="base">
              <a:spcAft>
                <a:spcPts val="800"/>
              </a:spcAft>
              <a:buClr>
                <a:srgbClr val="6795FF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Bullet 2</a:t>
            </a:r>
          </a:p>
          <a:p>
            <a:pPr marL="285750" indent="-285750" fontAlgn="base">
              <a:spcAft>
                <a:spcPts val="800"/>
              </a:spcAft>
              <a:buClr>
                <a:srgbClr val="6795FF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Bullet 3</a:t>
            </a:r>
          </a:p>
          <a:p>
            <a:pPr marL="285750" indent="-285750" fontAlgn="base">
              <a:spcAft>
                <a:spcPts val="800"/>
              </a:spcAft>
              <a:buClr>
                <a:srgbClr val="6795FF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Bullet 4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7FA86F-5DBE-6253-3E85-6863396CE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14" y="664946"/>
            <a:ext cx="7886700" cy="475664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 sz="2400" b="1" i="0" cap="all" baseline="0">
                <a:solidFill>
                  <a:srgbClr val="EB614B"/>
                </a:solidFill>
                <a:latin typeface="Share Tech Mono" panose="020B0509050000020004" pitchFamily="49" charset="77"/>
              </a:defRPr>
            </a:lvl1pPr>
          </a:lstStyle>
          <a:p>
            <a:endParaRPr lang="en-US" sz="2400" b="1">
              <a:solidFill>
                <a:srgbClr val="EB614B"/>
              </a:solidFill>
              <a:latin typeface="Share Tech Mono"/>
            </a:endParaRP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9676736D-5E4D-0C7B-5BE3-DBA00560E1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0391" y="1280816"/>
            <a:ext cx="3637365" cy="545287"/>
          </a:xfrm>
          <a:prstGeom prst="roundRect">
            <a:avLst>
              <a:gd name="adj" fmla="val 6173"/>
            </a:avLst>
          </a:prstGeom>
          <a:solidFill>
            <a:schemeClr val="tx2"/>
          </a:solidFill>
          <a:ln w="6350">
            <a:gradFill>
              <a:gsLst>
                <a:gs pos="0">
                  <a:srgbClr val="EB614B"/>
                </a:gs>
                <a:gs pos="100000">
                  <a:srgbClr val="181C1F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4320" anchor="ctr"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1pPr>
            <a:lvl2pP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2pPr>
            <a:lvl3pP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3pPr>
            <a:lvl4pP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4pPr>
            <a:lvl5pP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A5073B8E-4414-4F32-D9E2-2A63D74FF4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0391" y="2020027"/>
            <a:ext cx="3637365" cy="545287"/>
          </a:xfrm>
          <a:prstGeom prst="roundRect">
            <a:avLst>
              <a:gd name="adj" fmla="val 6173"/>
            </a:avLst>
          </a:prstGeom>
          <a:solidFill>
            <a:schemeClr val="tx2"/>
          </a:solidFill>
          <a:ln w="6350">
            <a:gradFill>
              <a:gsLst>
                <a:gs pos="0">
                  <a:srgbClr val="EB614B"/>
                </a:gs>
                <a:gs pos="100000">
                  <a:srgbClr val="181C1F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4320" anchor="ctr"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1pPr>
            <a:lvl2pP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2pPr>
            <a:lvl3pP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3pPr>
            <a:lvl4pP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4pPr>
            <a:lvl5pP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72EB1497-5003-C028-AFE2-630A9D5327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0392" y="2823048"/>
            <a:ext cx="3637364" cy="1826513"/>
          </a:xfrm>
          <a:prstGeom prst="roundRect">
            <a:avLst>
              <a:gd name="adj" fmla="val 2865"/>
            </a:avLst>
          </a:prstGeom>
          <a:solidFill>
            <a:schemeClr val="tx2"/>
          </a:solidFill>
          <a:ln w="6350">
            <a:gradFill>
              <a:gsLst>
                <a:gs pos="0">
                  <a:srgbClr val="EB614B"/>
                </a:gs>
                <a:gs pos="100000">
                  <a:srgbClr val="181C1F"/>
                </a:gs>
              </a:gsLst>
              <a:lin ang="0" scaled="0"/>
            </a:gradFill>
          </a:ln>
        </p:spPr>
        <p:txBody>
          <a:bodyPr lIns="274320" anchor="ctr"/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bg1"/>
                </a:solidFill>
                <a:latin typeface="Hanken Grotesk Light" pitchFamily="2" charset="77"/>
              </a:defRPr>
            </a:lvl1pPr>
            <a:lvl2pPr marL="228600">
              <a:lnSpc>
                <a:spcPct val="100000"/>
              </a:lnSpc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2pPr>
            <a:lvl3pPr marL="685800">
              <a:lnSpc>
                <a:spcPct val="100000"/>
              </a:lnSpc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3pPr>
            <a:lvl4pPr marL="1143000">
              <a:lnSpc>
                <a:spcPct val="100000"/>
              </a:lnSpc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4pPr>
            <a:lvl5pPr marL="1600200">
              <a:lnSpc>
                <a:spcPct val="100000"/>
              </a:lnSpc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C0C688C6-23FD-B52C-BDE1-205784A703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6244" y="1266422"/>
            <a:ext cx="3637364" cy="3407055"/>
          </a:xfrm>
          <a:prstGeom prst="roundRect">
            <a:avLst>
              <a:gd name="adj" fmla="val 1736"/>
            </a:avLst>
          </a:prstGeom>
          <a:solidFill>
            <a:schemeClr val="tx2"/>
          </a:solidFill>
          <a:ln w="6350">
            <a:gradFill>
              <a:gsLst>
                <a:gs pos="0">
                  <a:srgbClr val="EB614B"/>
                </a:gs>
                <a:gs pos="100000">
                  <a:srgbClr val="181C1F"/>
                </a:gs>
              </a:gsLst>
              <a:lin ang="0" scaled="0"/>
            </a:gradFill>
          </a:ln>
        </p:spPr>
        <p:txBody>
          <a:bodyPr lIns="274320" tIns="274320" anchor="t"/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bg1"/>
                </a:solidFill>
                <a:latin typeface="Hanken Grotesk Light" pitchFamily="2" charset="77"/>
              </a:defRPr>
            </a:lvl1pPr>
            <a:lvl2pPr marL="342900" indent="-342900">
              <a:lnSpc>
                <a:spcPct val="100000"/>
              </a:lnSpc>
              <a:buClr>
                <a:srgbClr val="6795FF"/>
              </a:buClr>
              <a:buFont typeface="+mj-lt"/>
              <a:buAutoNum type="arabicPeriod"/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2pPr>
            <a:lvl3pPr marL="800100" indent="-342900">
              <a:lnSpc>
                <a:spcPct val="100000"/>
              </a:lnSpc>
              <a:buClr>
                <a:srgbClr val="6795FF"/>
              </a:buClr>
              <a:buFont typeface="+mj-lt"/>
              <a:buAutoNum type="arabicPeriod"/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3pPr>
            <a:lvl4pPr marL="1257300" indent="-342900">
              <a:lnSpc>
                <a:spcPct val="100000"/>
              </a:lnSpc>
              <a:buClr>
                <a:srgbClr val="6795FF"/>
              </a:buClr>
              <a:buFont typeface="+mj-lt"/>
              <a:buAutoNum type="arabicPeriod"/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4pPr>
            <a:lvl5pPr marL="1714500" indent="-342900">
              <a:lnSpc>
                <a:spcPct val="100000"/>
              </a:lnSpc>
              <a:buClr>
                <a:srgbClr val="6795FF"/>
              </a:buClr>
              <a:buFont typeface="+mj-lt"/>
              <a:buAutoNum type="arabicPeriod"/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74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artne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 shot of a black background&#10;&#10;AI-generated content may be incorrect.">
            <a:extLst>
              <a:ext uri="{FF2B5EF4-FFF2-40B4-BE49-F238E27FC236}">
                <a16:creationId xmlns:a16="http://schemas.microsoft.com/office/drawing/2014/main" id="{FD7B3C29-EB8D-530F-C775-6D85B8900A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18209" y="299003"/>
            <a:ext cx="3825791" cy="4545494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D124ECA-B53B-C18D-4582-2177863073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6585" y="2174918"/>
            <a:ext cx="5197271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 b="0" i="0" cap="all" baseline="0">
                <a:solidFill>
                  <a:schemeClr val="tx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C56B3027-E757-96D4-C658-AF4F742DA5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6585" y="4094095"/>
            <a:ext cx="5197271" cy="3375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000" b="1" i="0" cap="all" baseline="0">
                <a:solidFill>
                  <a:srgbClr val="6795FF"/>
                </a:solidFill>
                <a:latin typeface="Hanken Grotesk Blac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704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9808AE24-A9DB-664F-13CA-1ABF3BE27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14" y="664946"/>
            <a:ext cx="3396708" cy="475664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 sz="2400" b="1" i="0" cap="all" baseline="0">
                <a:solidFill>
                  <a:srgbClr val="EB614B"/>
                </a:solidFill>
                <a:latin typeface="Share Tech Mono" panose="020B0509050000020004" pitchFamily="49" charset="77"/>
              </a:defRPr>
            </a:lvl1pPr>
          </a:lstStyle>
          <a:p>
            <a:endParaRPr lang="en-US" sz="2400" b="1">
              <a:solidFill>
                <a:srgbClr val="EB614B"/>
              </a:solidFill>
              <a:latin typeface="Share Tech Mono"/>
            </a:endParaRPr>
          </a:p>
        </p:txBody>
      </p:sp>
      <p:sp>
        <p:nvSpPr>
          <p:cNvPr id="30" name="Content Placeholder 9">
            <a:extLst>
              <a:ext uri="{FF2B5EF4-FFF2-40B4-BE49-F238E27FC236}">
                <a16:creationId xmlns:a16="http://schemas.microsoft.com/office/drawing/2014/main" id="{0835F18B-E3A4-EF42-7BF1-3A794F1E8FB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5513" y="1141155"/>
            <a:ext cx="3396707" cy="33373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buNone/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1pPr>
            <a:lvl2pPr marL="228600"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2pPr>
            <a:lvl3pPr marL="685800"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3pPr>
            <a:lvl4pPr marL="1143000"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4pPr>
            <a:lvl5pPr marL="1600200"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Content Placeholder 9">
            <a:extLst>
              <a:ext uri="{FF2B5EF4-FFF2-40B4-BE49-F238E27FC236}">
                <a16:creationId xmlns:a16="http://schemas.microsoft.com/office/drawing/2014/main" id="{96F2A3EC-0728-01BE-0F37-9E8887EDAE4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51780" y="1141155"/>
            <a:ext cx="3396707" cy="33373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buNone/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1pPr>
            <a:lvl2pPr marL="228600"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2pPr>
            <a:lvl3pPr marL="685800"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3pPr>
            <a:lvl4pPr marL="1143000"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4pPr>
            <a:lvl5pPr marL="1600200">
              <a:lnSpc>
                <a:spcPct val="100000"/>
              </a:lnSpc>
              <a:spcAft>
                <a:spcPts val="200"/>
              </a:spcAft>
              <a:buClr>
                <a:srgbClr val="6795FF"/>
              </a:buClr>
              <a:defRPr sz="1400" b="0" i="0">
                <a:solidFill>
                  <a:schemeClr val="bg1"/>
                </a:solidFill>
                <a:latin typeface="Hanken Grotesk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78254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t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circles and lines&#10;&#10;AI-generated content may be incorrect.">
            <a:extLst>
              <a:ext uri="{FF2B5EF4-FFF2-40B4-BE49-F238E27FC236}">
                <a16:creationId xmlns:a16="http://schemas.microsoft.com/office/drawing/2014/main" id="{561AFA1E-92C2-860B-E8F4-E7B403ACCB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5400000">
            <a:off x="3906178" y="745954"/>
            <a:ext cx="7772400" cy="3712738"/>
          </a:xfrm>
          <a:prstGeom prst="rect">
            <a:avLst/>
          </a:prstGeom>
        </p:spPr>
      </p:pic>
      <p:pic>
        <p:nvPicPr>
          <p:cNvPr id="4" name="Picture 3" descr="A computer with a screen showing a graph&#10;&#10;AI-generated content may be incorrect.">
            <a:extLst>
              <a:ext uri="{FF2B5EF4-FFF2-40B4-BE49-F238E27FC236}">
                <a16:creationId xmlns:a16="http://schemas.microsoft.com/office/drawing/2014/main" id="{133178D5-1C42-B2AD-086B-9B2DA27617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5290" y="-256042"/>
            <a:ext cx="11521439" cy="7680959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059541-6287-7A71-DDBA-07223324E0B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936009" y="477837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>
                <a:solidFill>
                  <a:schemeClr val="bg1">
                    <a:lumMod val="65000"/>
                  </a:schemeClr>
                </a:solidFill>
                <a:latin typeface="Hanken Grotesk Light" pitchFamily="2" charset="77"/>
              </a:rPr>
              <a:t>© 2025 Silent Push Inc. All rights reserved.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5243C1-95EF-FA74-DADF-FAA942671F8B}"/>
              </a:ext>
            </a:extLst>
          </p:cNvPr>
          <p:cNvSpPr txBox="1"/>
          <p:nvPr userDrawn="1"/>
        </p:nvSpPr>
        <p:spPr>
          <a:xfrm>
            <a:off x="695514" y="1863659"/>
            <a:ext cx="28472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Hanken Grotesk Light" pitchFamily="2" charset="77"/>
                <a:cs typeface="Arial"/>
              </a:rPr>
              <a:t>Get a demo </a:t>
            </a:r>
            <a:r>
              <a:rPr lang="en-US">
                <a:solidFill>
                  <a:schemeClr val="bg1"/>
                </a:solidFill>
                <a:latin typeface="Hanken Grotesk Light" pitchFamily="2" charset="77"/>
                <a:cs typeface="Arial"/>
              </a:rPr>
              <a:t>from our team and </a:t>
            </a:r>
            <a:r>
              <a:rPr lang="en-US" b="1">
                <a:solidFill>
                  <a:schemeClr val="bg1"/>
                </a:solidFill>
                <a:latin typeface="Hanken Grotesk Light" pitchFamily="2" charset="77"/>
                <a:cs typeface="Arial"/>
              </a:rPr>
              <a:t>l</a:t>
            </a:r>
            <a:r>
              <a:rPr lang="en-US">
                <a:solidFill>
                  <a:schemeClr val="bg1"/>
                </a:solidFill>
                <a:latin typeface="Hanken Grotesk Light" pitchFamily="2" charset="77"/>
                <a:cs typeface="Arial"/>
              </a:rPr>
              <a:t>earn how to reveal attacker infrastructure before it strikes.</a:t>
            </a:r>
            <a:endParaRPr lang="en-US">
              <a:solidFill>
                <a:schemeClr val="bg1"/>
              </a:solidFill>
              <a:latin typeface="Hanken Grotesk Light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E624C6C-D93C-65B0-22B1-112016EA60A7}"/>
              </a:ext>
            </a:extLst>
          </p:cNvPr>
          <p:cNvSpPr txBox="1">
            <a:spLocks/>
          </p:cNvSpPr>
          <p:nvPr userDrawn="1"/>
        </p:nvSpPr>
        <p:spPr>
          <a:xfrm>
            <a:off x="695514" y="1051499"/>
            <a:ext cx="7886700" cy="475664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buClrTx/>
              <a:buFontTx/>
            </a:pPr>
            <a:r>
              <a:rPr lang="en-US" sz="2400" b="1">
                <a:solidFill>
                  <a:srgbClr val="EB614B"/>
                </a:solidFill>
                <a:latin typeface="Share Tech Mono" panose="020B0509050000020004" pitchFamily="49" charset="77"/>
                <a:cs typeface="Arial"/>
              </a:rPr>
              <a:t>EXPERIENCE THE</a:t>
            </a:r>
            <a:br>
              <a:rPr lang="en-US" sz="2400" b="1">
                <a:solidFill>
                  <a:srgbClr val="EB614B"/>
                </a:solidFill>
                <a:latin typeface="Share Tech Mono" panose="020B0509050000020004" pitchFamily="49" charset="77"/>
                <a:cs typeface="Arial"/>
              </a:rPr>
            </a:br>
            <a:r>
              <a:rPr lang="en-US" sz="2400" b="1">
                <a:solidFill>
                  <a:srgbClr val="EB614B"/>
                </a:solidFill>
                <a:latin typeface="Share Tech Mono" panose="020B0509050000020004" pitchFamily="49" charset="77"/>
                <a:cs typeface="Arial"/>
              </a:rPr>
              <a:t>FULL PLATFORM</a:t>
            </a:r>
            <a:endParaRPr lang="en-US" sz="2400" b="1">
              <a:solidFill>
                <a:srgbClr val="EB614B"/>
              </a:solidFill>
              <a:latin typeface="Share Tech Mono" panose="020B0509050000020004" pitchFamily="49" charset="77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4CDAF45-E454-AC7A-DA70-D135801D2908}"/>
              </a:ext>
            </a:extLst>
          </p:cNvPr>
          <p:cNvSpPr/>
          <p:nvPr userDrawn="1"/>
        </p:nvSpPr>
        <p:spPr>
          <a:xfrm>
            <a:off x="789561" y="2798357"/>
            <a:ext cx="1835285" cy="365125"/>
          </a:xfrm>
          <a:prstGeom prst="roundRect">
            <a:avLst/>
          </a:prstGeom>
          <a:solidFill>
            <a:srgbClr val="679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Share Tech Mono" panose="020B0509050000020004" pitchFamily="49" charset="77"/>
              </a:rPr>
              <a:t>LINK IN CHAT</a:t>
            </a:r>
          </a:p>
        </p:txBody>
      </p:sp>
    </p:spTree>
    <p:extLst>
      <p:ext uri="{BB962C8B-B14F-4D97-AF65-F5344CB8AC3E}">
        <p14:creationId xmlns:p14="http://schemas.microsoft.com/office/powerpoint/2010/main" val="9876125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07649D5-E198-AD15-ADA8-4BC5B719A043}"/>
              </a:ext>
            </a:extLst>
          </p:cNvPr>
          <p:cNvSpPr/>
          <p:nvPr userDrawn="1"/>
        </p:nvSpPr>
        <p:spPr>
          <a:xfrm rot="10800000">
            <a:off x="3639392" y="1284724"/>
            <a:ext cx="4975545" cy="684784"/>
          </a:xfrm>
          <a:prstGeom prst="roundRect">
            <a:avLst>
              <a:gd name="adj" fmla="val 8073"/>
            </a:avLst>
          </a:prstGeom>
          <a:solidFill>
            <a:schemeClr val="tx2"/>
          </a:solidFill>
          <a:ln w="6350">
            <a:gradFill>
              <a:gsLst>
                <a:gs pos="0">
                  <a:srgbClr val="EB614B">
                    <a:alpha val="0"/>
                  </a:srgbClr>
                </a:gs>
                <a:gs pos="100000">
                  <a:srgbClr val="EB614B">
                    <a:alpha val="90000"/>
                  </a:srgbClr>
                </a:gs>
              </a:gsLst>
              <a:lin ang="10800000" scaled="0"/>
            </a:gradFill>
          </a:ln>
          <a:effectLst>
            <a:outerShdw blurRad="70542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9A94810-7CFD-2CCB-27B5-DD068BBB1CF1}"/>
              </a:ext>
            </a:extLst>
          </p:cNvPr>
          <p:cNvSpPr/>
          <p:nvPr userDrawn="1"/>
        </p:nvSpPr>
        <p:spPr>
          <a:xfrm rot="10800000">
            <a:off x="3639392" y="2088905"/>
            <a:ext cx="4975545" cy="684784"/>
          </a:xfrm>
          <a:prstGeom prst="roundRect">
            <a:avLst>
              <a:gd name="adj" fmla="val 8073"/>
            </a:avLst>
          </a:prstGeom>
          <a:solidFill>
            <a:schemeClr val="tx2"/>
          </a:solidFill>
          <a:ln w="6350">
            <a:gradFill>
              <a:gsLst>
                <a:gs pos="0">
                  <a:srgbClr val="EB614B">
                    <a:alpha val="0"/>
                  </a:srgbClr>
                </a:gs>
                <a:gs pos="100000">
                  <a:srgbClr val="EB614B">
                    <a:alpha val="90000"/>
                  </a:srgbClr>
                </a:gs>
              </a:gsLst>
              <a:lin ang="10800000" scaled="0"/>
            </a:gradFill>
          </a:ln>
          <a:effectLst>
            <a:outerShdw blurRad="70542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D7E4F4E-F518-B7F8-0A69-F58F0BD10494}"/>
              </a:ext>
            </a:extLst>
          </p:cNvPr>
          <p:cNvSpPr/>
          <p:nvPr userDrawn="1"/>
        </p:nvSpPr>
        <p:spPr>
          <a:xfrm rot="10800000">
            <a:off x="3639392" y="2893086"/>
            <a:ext cx="4975545" cy="684784"/>
          </a:xfrm>
          <a:prstGeom prst="roundRect">
            <a:avLst>
              <a:gd name="adj" fmla="val 8073"/>
            </a:avLst>
          </a:prstGeom>
          <a:solidFill>
            <a:schemeClr val="tx2"/>
          </a:solidFill>
          <a:ln w="6350">
            <a:gradFill>
              <a:gsLst>
                <a:gs pos="0">
                  <a:srgbClr val="EB614B">
                    <a:alpha val="0"/>
                  </a:srgbClr>
                </a:gs>
                <a:gs pos="100000">
                  <a:srgbClr val="EB614B">
                    <a:alpha val="90000"/>
                  </a:srgbClr>
                </a:gs>
              </a:gsLst>
              <a:lin ang="10800000" scaled="0"/>
            </a:gradFill>
          </a:ln>
          <a:effectLst>
            <a:outerShdw blurRad="70542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2096F7-A11D-7334-F0C9-B5C05B8CD9AF}"/>
              </a:ext>
            </a:extLst>
          </p:cNvPr>
          <p:cNvSpPr/>
          <p:nvPr userDrawn="1"/>
        </p:nvSpPr>
        <p:spPr>
          <a:xfrm rot="10800000">
            <a:off x="3639392" y="3697267"/>
            <a:ext cx="4975545" cy="684784"/>
          </a:xfrm>
          <a:prstGeom prst="roundRect">
            <a:avLst>
              <a:gd name="adj" fmla="val 8073"/>
            </a:avLst>
          </a:prstGeom>
          <a:solidFill>
            <a:schemeClr val="tx2"/>
          </a:solidFill>
          <a:ln w="6350">
            <a:gradFill>
              <a:gsLst>
                <a:gs pos="0">
                  <a:srgbClr val="EB614B">
                    <a:alpha val="0"/>
                  </a:srgbClr>
                </a:gs>
                <a:gs pos="100000">
                  <a:srgbClr val="EB614B">
                    <a:alpha val="90000"/>
                  </a:srgbClr>
                </a:gs>
              </a:gsLst>
              <a:lin ang="10800000" scaled="0"/>
            </a:gradFill>
          </a:ln>
          <a:effectLst>
            <a:outerShdw blurRad="70542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CB8108-1888-CF4B-8715-BA72C26EEBEC}"/>
              </a:ext>
            </a:extLst>
          </p:cNvPr>
          <p:cNvSpPr txBox="1">
            <a:spLocks/>
          </p:cNvSpPr>
          <p:nvPr userDrawn="1"/>
        </p:nvSpPr>
        <p:spPr>
          <a:xfrm>
            <a:off x="3996088" y="664946"/>
            <a:ext cx="7886700" cy="475664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buClrTx/>
              <a:buFontTx/>
            </a:pPr>
            <a:r>
              <a:rPr lang="en-US" sz="2400" b="1">
                <a:solidFill>
                  <a:srgbClr val="EB614B"/>
                </a:solidFill>
                <a:latin typeface="Share Tech Mono" panose="020B0509050000020004" pitchFamily="49" charset="77"/>
                <a:cs typeface="Arial"/>
              </a:rPr>
              <a:t>RESOURCES TO HELP YOU</a:t>
            </a:r>
            <a:endParaRPr lang="en-US" sz="2400" b="1">
              <a:solidFill>
                <a:srgbClr val="EB614B"/>
              </a:solidFill>
              <a:latin typeface="Share Tech Mono" panose="020B0509050000020004" pitchFamily="49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2E30D3-93A4-8999-A6C5-FF035BC086D5}"/>
              </a:ext>
            </a:extLst>
          </p:cNvPr>
          <p:cNvSpPr txBox="1"/>
          <p:nvPr userDrawn="1"/>
        </p:nvSpPr>
        <p:spPr>
          <a:xfrm>
            <a:off x="4792365" y="1365506"/>
            <a:ext cx="42597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1400"/>
              </a:spcAft>
              <a:buClr>
                <a:srgbClr val="6795FF"/>
              </a:buClr>
            </a:pP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Sign up for our </a:t>
            </a:r>
            <a:r>
              <a:rPr lang="en-US" b="1">
                <a:solidFill>
                  <a:schemeClr val="bg1"/>
                </a:solidFill>
                <a:latin typeface="Hanken Grotesk Light" pitchFamily="2" charset="77"/>
              </a:rPr>
              <a:t>FREE Community Edition</a:t>
            </a:r>
            <a:br>
              <a:rPr lang="en-US">
                <a:solidFill>
                  <a:schemeClr val="bg1"/>
                </a:solidFill>
                <a:latin typeface="Hanken Grotesk Light" pitchFamily="2" charset="77"/>
              </a:rPr>
            </a:b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at </a:t>
            </a:r>
            <a:r>
              <a:rPr lang="en-US">
                <a:solidFill>
                  <a:schemeClr val="bg1"/>
                </a:solidFill>
                <a:latin typeface="Hanken Grotesk Light" pitchFamily="2" charset="77"/>
                <a:hlinkClick r:id="rId2"/>
              </a:rPr>
              <a:t>silentpush.com</a:t>
            </a: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9EC553-18ED-3FD7-03BA-D566AD5D1171}"/>
              </a:ext>
            </a:extLst>
          </p:cNvPr>
          <p:cNvSpPr txBox="1"/>
          <p:nvPr userDrawn="1"/>
        </p:nvSpPr>
        <p:spPr>
          <a:xfrm>
            <a:off x="4792366" y="2169686"/>
            <a:ext cx="42597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1400"/>
              </a:spcAft>
              <a:buClr>
                <a:srgbClr val="6795FF"/>
              </a:buClr>
            </a:pP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Follow our socials and register for</a:t>
            </a:r>
            <a:br>
              <a:rPr lang="en-US">
                <a:solidFill>
                  <a:schemeClr val="bg1"/>
                </a:solidFill>
                <a:latin typeface="Hanken Grotesk Light" pitchFamily="2" charset="77"/>
              </a:rPr>
            </a:b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research emails from our Threat Analysts.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B6715D-5EDF-7E7C-A86F-B921CA3806BF}"/>
              </a:ext>
            </a:extLst>
          </p:cNvPr>
          <p:cNvSpPr txBox="1"/>
          <p:nvPr userDrawn="1"/>
        </p:nvSpPr>
        <p:spPr>
          <a:xfrm>
            <a:off x="4792366" y="2973867"/>
            <a:ext cx="42597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1400"/>
              </a:spcAft>
              <a:buClr>
                <a:srgbClr val="6795FF"/>
              </a:buClr>
            </a:pP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Access our TLP Amber reports through</a:t>
            </a:r>
            <a:br>
              <a:rPr lang="en-US">
                <a:solidFill>
                  <a:schemeClr val="bg1"/>
                </a:solidFill>
                <a:latin typeface="Hanken Grotesk Light" pitchFamily="2" charset="77"/>
              </a:rPr>
            </a:b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Silent Push </a:t>
            </a:r>
            <a:r>
              <a:rPr lang="en-US" b="1">
                <a:solidFill>
                  <a:schemeClr val="bg1"/>
                </a:solidFill>
                <a:latin typeface="Hanken Grotesk Light" pitchFamily="2" charset="77"/>
              </a:rPr>
              <a:t>Enterprise Edition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6027DF-044B-C2B4-92BD-BAB09C64D581}"/>
              </a:ext>
            </a:extLst>
          </p:cNvPr>
          <p:cNvSpPr txBox="1"/>
          <p:nvPr userDrawn="1"/>
        </p:nvSpPr>
        <p:spPr>
          <a:xfrm>
            <a:off x="4792366" y="3778048"/>
            <a:ext cx="42597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1400"/>
              </a:spcAft>
              <a:buClr>
                <a:srgbClr val="6795FF"/>
              </a:buClr>
            </a:pP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Question about the presentation?</a:t>
            </a:r>
            <a:br>
              <a:rPr lang="en-US">
                <a:solidFill>
                  <a:schemeClr val="bg1"/>
                </a:solidFill>
                <a:latin typeface="Hanken Grotesk Light" pitchFamily="2" charset="77"/>
              </a:rPr>
            </a:b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Let us know: </a:t>
            </a:r>
            <a:r>
              <a:rPr lang="en-US">
                <a:solidFill>
                  <a:schemeClr val="bg1"/>
                </a:solidFill>
                <a:latin typeface="Hanken Grotesk Light" pitchFamily="2" charset="77"/>
                <a:hlinkClick r:id="rId3"/>
              </a:rPr>
              <a:t>info@silentpush.com</a:t>
            </a:r>
            <a:endParaRPr lang="en-US">
              <a:solidFill>
                <a:schemeClr val="bg1"/>
              </a:solidFill>
              <a:latin typeface="Hanken Grotesk Light" pitchFamily="2" charset="77"/>
            </a:endParaRPr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B2F679C3-7B2A-B704-A6F6-770618CCF71F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-821633" y="2151261"/>
            <a:ext cx="4108661" cy="1875817"/>
          </a:xfrm>
          <a:prstGeom prst="bentConnector3">
            <a:avLst>
              <a:gd name="adj1" fmla="val 44691"/>
            </a:avLst>
          </a:prstGeom>
          <a:ln w="6350">
            <a:solidFill>
              <a:srgbClr val="6795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7243163-FA32-2ADC-05C9-0B8FF1ACBD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1150" y="609090"/>
            <a:ext cx="3038242" cy="3925321"/>
          </a:xfrm>
          <a:prstGeom prst="roundRect">
            <a:avLst>
              <a:gd name="adj" fmla="val 219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9532" endPos="14707" dist="5000" dir="5400000" sy="-100000" algn="bl" rotWithShape="0"/>
          </a:effectLst>
        </p:spPr>
      </p:pic>
      <p:pic>
        <p:nvPicPr>
          <p:cNvPr id="15" name="Picture 14" descr="A group of white icons&#10;&#10;AI-generated content may be incorrect.">
            <a:extLst>
              <a:ext uri="{FF2B5EF4-FFF2-40B4-BE49-F238E27FC236}">
                <a16:creationId xmlns:a16="http://schemas.microsoft.com/office/drawing/2014/main" id="{B75C2027-BAE5-49F6-AB82-72159EC160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50378" y="2177296"/>
            <a:ext cx="508000" cy="508000"/>
          </a:xfrm>
          <a:prstGeom prst="rect">
            <a:avLst/>
          </a:prstGeom>
          <a:effectLst>
            <a:glow rad="25400">
              <a:schemeClr val="accent2">
                <a:satMod val="175000"/>
                <a:alpha val="25000"/>
              </a:schemeClr>
            </a:glow>
          </a:effectLst>
        </p:spPr>
      </p:pic>
      <p:pic>
        <p:nvPicPr>
          <p:cNvPr id="16" name="Picture 15" descr="A white tick in a circle&#10;&#10;AI-generated content may be incorrect.">
            <a:extLst>
              <a:ext uri="{FF2B5EF4-FFF2-40B4-BE49-F238E27FC236}">
                <a16:creationId xmlns:a16="http://schemas.microsoft.com/office/drawing/2014/main" id="{1069DFF8-FA6A-12E6-62F1-652EBFDAC89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91691" y="1414429"/>
            <a:ext cx="425375" cy="425375"/>
          </a:xfrm>
          <a:prstGeom prst="rect">
            <a:avLst/>
          </a:prstGeom>
          <a:effectLst>
            <a:glow rad="38100">
              <a:schemeClr val="accent2">
                <a:satMod val="175000"/>
                <a:alpha val="24801"/>
              </a:schemeClr>
            </a:glow>
          </a:effectLst>
        </p:spPr>
      </p:pic>
      <p:pic>
        <p:nvPicPr>
          <p:cNvPr id="17" name="Picture 16" descr="A black and white image of a rectangular object&#10;&#10;AI-generated content may be incorrect.">
            <a:extLst>
              <a:ext uri="{FF2B5EF4-FFF2-40B4-BE49-F238E27FC236}">
                <a16:creationId xmlns:a16="http://schemas.microsoft.com/office/drawing/2014/main" id="{95BFB67C-4127-B2FD-97A7-9D651C3582A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91690" y="3022789"/>
            <a:ext cx="425375" cy="425375"/>
          </a:xfrm>
          <a:prstGeom prst="rect">
            <a:avLst/>
          </a:prstGeom>
          <a:effectLst>
            <a:glow rad="25400">
              <a:schemeClr val="accent2">
                <a:satMod val="175000"/>
                <a:alpha val="20000"/>
              </a:schemeClr>
            </a:glow>
          </a:effectLst>
        </p:spPr>
      </p:pic>
      <p:pic>
        <p:nvPicPr>
          <p:cNvPr id="18" name="Picture 17" descr="A white question mark in a circle&#10;&#10;AI-generated content may be incorrect.">
            <a:extLst>
              <a:ext uri="{FF2B5EF4-FFF2-40B4-BE49-F238E27FC236}">
                <a16:creationId xmlns:a16="http://schemas.microsoft.com/office/drawing/2014/main" id="{6D6148FE-40E7-4F1B-92C4-19B8CFF426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191689" y="3826970"/>
            <a:ext cx="425375" cy="425375"/>
          </a:xfrm>
          <a:prstGeom prst="rect">
            <a:avLst/>
          </a:prstGeom>
          <a:effectLst>
            <a:glow rad="25400">
              <a:schemeClr val="accent2">
                <a:satMod val="175000"/>
                <a:alpha val="2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049553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OFA Fee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Elbow Connector 2">
            <a:extLst>
              <a:ext uri="{FF2B5EF4-FFF2-40B4-BE49-F238E27FC236}">
                <a16:creationId xmlns:a16="http://schemas.microsoft.com/office/drawing/2014/main" id="{60C12AFB-8681-F1E8-E578-2E69FBD4B507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4248736" y="-43704"/>
            <a:ext cx="6505637" cy="3995452"/>
          </a:xfrm>
          <a:prstGeom prst="bentConnector3">
            <a:avLst>
              <a:gd name="adj1" fmla="val 25560"/>
            </a:avLst>
          </a:prstGeom>
          <a:ln w="6350">
            <a:solidFill>
              <a:srgbClr val="6795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B7F2D14-22F6-B07D-AA63-1FA0EFF58D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440"/>
          <a:stretch/>
        </p:blipFill>
        <p:spPr>
          <a:xfrm>
            <a:off x="4604642" y="722720"/>
            <a:ext cx="5405934" cy="3420672"/>
          </a:xfrm>
          <a:prstGeom prst="roundRect">
            <a:avLst>
              <a:gd name="adj" fmla="val 3386"/>
            </a:avLst>
          </a:prstGeom>
          <a:effectLst>
            <a:reflection blurRad="12700" stA="20439" endPos="20000" dir="5400000" sy="-100000" algn="bl" rotWithShape="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EAA5A74-EFC7-FD55-7FC3-7C883903E128}"/>
              </a:ext>
            </a:extLst>
          </p:cNvPr>
          <p:cNvSpPr txBox="1">
            <a:spLocks/>
          </p:cNvSpPr>
          <p:nvPr userDrawn="1"/>
        </p:nvSpPr>
        <p:spPr>
          <a:xfrm>
            <a:off x="695514" y="664945"/>
            <a:ext cx="4235689" cy="809409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buClrTx/>
              <a:buFontTx/>
            </a:pPr>
            <a:r>
              <a:rPr lang="en-US" sz="2400" b="1">
                <a:solidFill>
                  <a:srgbClr val="EB614B"/>
                </a:solidFill>
                <a:latin typeface="Share Tech Mono" panose="020B0509050000020004" pitchFamily="49" charset="77"/>
                <a:cs typeface="Arial"/>
              </a:rPr>
              <a:t>INDICATOR OF FUTURE ATTACK (IOFA) FEEDS</a:t>
            </a:r>
            <a:endParaRPr lang="en-US" sz="2400" b="1">
              <a:solidFill>
                <a:srgbClr val="EB614B"/>
              </a:solidFill>
              <a:latin typeface="Share Tech Mono" panose="020B0509050000020004" pitchFamily="49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3DA967-10A6-C515-34D5-CBDC9E895F8B}"/>
              </a:ext>
            </a:extLst>
          </p:cNvPr>
          <p:cNvSpPr txBox="1"/>
          <p:nvPr userDrawn="1"/>
        </p:nvSpPr>
        <p:spPr>
          <a:xfrm>
            <a:off x="1179282" y="3813224"/>
            <a:ext cx="2986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1400"/>
              </a:spcAft>
              <a:buClr>
                <a:srgbClr val="6795FF"/>
              </a:buClr>
            </a:pP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Create custom IOFA feeds and share to your organization.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FEDCCC-D95D-585C-AF85-A86F4269092D}"/>
              </a:ext>
            </a:extLst>
          </p:cNvPr>
          <p:cNvSpPr txBox="1"/>
          <p:nvPr userDrawn="1"/>
        </p:nvSpPr>
        <p:spPr>
          <a:xfrm>
            <a:off x="1174840" y="1694392"/>
            <a:ext cx="2893101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spcAft>
                <a:spcPts val="1400"/>
              </a:spcAft>
              <a:buClr>
                <a:srgbClr val="6795FF"/>
              </a:buClr>
            </a:pPr>
            <a:r>
              <a:rPr lang="en-US">
                <a:solidFill>
                  <a:schemeClr val="bg1"/>
                </a:solidFill>
                <a:latin typeface="Hanken Grotesk Medium"/>
              </a:rPr>
              <a:t>Build fingerprints of attacker TTPs using first-party enrichment and risk scoring.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2137A8-4A41-C623-9462-32E60E7621E1}"/>
              </a:ext>
            </a:extLst>
          </p:cNvPr>
          <p:cNvSpPr txBox="1"/>
          <p:nvPr userDrawn="1"/>
        </p:nvSpPr>
        <p:spPr>
          <a:xfrm>
            <a:off x="1174840" y="2765883"/>
            <a:ext cx="29868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1400"/>
              </a:spcAft>
              <a:buClr>
                <a:srgbClr val="6795FF"/>
              </a:buClr>
            </a:pPr>
            <a:r>
              <a:rPr lang="en-US">
                <a:solidFill>
                  <a:schemeClr val="bg1"/>
                </a:solidFill>
                <a:latin typeface="Hanken Grotesk Light" pitchFamily="2" charset="77"/>
              </a:rPr>
              <a:t>Reveal hidden attacker infrastructure by pivoting across billions of data points.</a:t>
            </a:r>
          </a:p>
        </p:txBody>
      </p:sp>
      <p:pic>
        <p:nvPicPr>
          <p:cNvPr id="10" name="Picture 9" descr="A white circle with dots in center&#10;&#10;AI-generated content may be incorrect.">
            <a:extLst>
              <a:ext uri="{FF2B5EF4-FFF2-40B4-BE49-F238E27FC236}">
                <a16:creationId xmlns:a16="http://schemas.microsoft.com/office/drawing/2014/main" id="{9787D919-5FB2-BD29-36AF-BBAF60480B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2882" y="3595483"/>
            <a:ext cx="958702" cy="958702"/>
          </a:xfrm>
          <a:prstGeom prst="rect">
            <a:avLst/>
          </a:prstGeom>
        </p:spPr>
      </p:pic>
      <p:pic>
        <p:nvPicPr>
          <p:cNvPr id="11" name="Picture 10" descr="A white magnifying glass on a black background&#10;&#10;AI-generated content may be incorrect.">
            <a:extLst>
              <a:ext uri="{FF2B5EF4-FFF2-40B4-BE49-F238E27FC236}">
                <a16:creationId xmlns:a16="http://schemas.microsoft.com/office/drawing/2014/main" id="{04D329BA-FA71-B130-C074-0886F36DEC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2882" y="2643789"/>
            <a:ext cx="958702" cy="958702"/>
          </a:xfrm>
          <a:prstGeom prst="rect">
            <a:avLst/>
          </a:prstGeom>
        </p:spPr>
      </p:pic>
      <p:pic>
        <p:nvPicPr>
          <p:cNvPr id="12" name="Picture 11" descr="A white fingerprint on a black background&#10;&#10;AI-generated content may be incorrect.">
            <a:extLst>
              <a:ext uri="{FF2B5EF4-FFF2-40B4-BE49-F238E27FC236}">
                <a16:creationId xmlns:a16="http://schemas.microsoft.com/office/drawing/2014/main" id="{A2B346D6-A852-6A1D-EF40-5F1043FBEFE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2882" y="1596448"/>
            <a:ext cx="958702" cy="95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017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(Sourc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47ED82-51A6-7AAA-7CF0-E378650F4E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37927" y="869539"/>
            <a:ext cx="2069282" cy="36087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C67F2CC-CEEA-2D04-0181-4CACD42081DA}"/>
              </a:ext>
            </a:extLst>
          </p:cNvPr>
          <p:cNvSpPr txBox="1">
            <a:spLocks/>
          </p:cNvSpPr>
          <p:nvPr userDrawn="1"/>
        </p:nvSpPr>
        <p:spPr>
          <a:xfrm>
            <a:off x="614612" y="1449851"/>
            <a:ext cx="5268853" cy="685642"/>
          </a:xfrm>
          <a:prstGeom prst="rect">
            <a:avLst/>
          </a:prstGeom>
        </p:spPr>
        <p:txBody>
          <a:bodyPr lIns="121920" tIns="60960" rIns="121920" bIns="60960" anchor="b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61217"/>
                    </a:schemeClr>
                  </a:outerShdw>
                </a:effectLst>
                <a:latin typeface="Share Tech Mono" panose="020B0509050000020004" pitchFamily="49" charset="77"/>
              </a:rPr>
              <a:t>THANK YOU</a:t>
            </a:r>
            <a:endParaRPr lang="en-US" sz="1400" b="1">
              <a:solidFill>
                <a:schemeClr val="bg1"/>
              </a:solidFill>
              <a:latin typeface="Share Tech Mono" panose="020B0509050000020004" pitchFamily="49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EA0429E-55DA-51C6-E5F5-CE2C795ED748}"/>
              </a:ext>
            </a:extLst>
          </p:cNvPr>
          <p:cNvSpPr txBox="1">
            <a:spLocks/>
          </p:cNvSpPr>
          <p:nvPr userDrawn="1"/>
        </p:nvSpPr>
        <p:spPr>
          <a:xfrm>
            <a:off x="614612" y="2522818"/>
            <a:ext cx="5268853" cy="475664"/>
          </a:xfrm>
          <a:prstGeom prst="rect">
            <a:avLst/>
          </a:prstGeom>
          <a:effectLst/>
        </p:spPr>
        <p:txBody>
          <a:bodyPr lIns="121920" tIns="60960" rIns="121920" bIns="6096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67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>
                <a:solidFill>
                  <a:srgbClr val="EB614B"/>
                </a:solidFill>
                <a:effectLst>
                  <a:outerShdw blurRad="50800" dist="50800" dir="5400000" algn="ctr" rotWithShape="0">
                    <a:schemeClr val="tx1">
                      <a:alpha val="61217"/>
                    </a:schemeClr>
                  </a:outerShdw>
                </a:effectLst>
                <a:latin typeface="Share Tech Mono" panose="020B0509050000020004" pitchFamily="49" charset="77"/>
              </a:rPr>
              <a:t>SOURCES</a:t>
            </a:r>
            <a:endParaRPr lang="en-US" sz="2400" b="1">
              <a:solidFill>
                <a:srgbClr val="EB614B"/>
              </a:solidFill>
              <a:latin typeface="Share Tech Mono" panose="020B0509050000020004" pitchFamily="49" charset="77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8C1EBCD-A3B3-0A0E-D021-74559D8D05F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2065" y="3012513"/>
            <a:ext cx="3916745" cy="1433208"/>
          </a:xfrm>
          <a:prstGeom prst="rect">
            <a:avLst/>
          </a:prstGeom>
        </p:spPr>
        <p:txBody>
          <a:bodyPr lIns="68580" tIns="34290" rIns="68580" bIns="34290" anchor="t"/>
          <a:lstStyle>
            <a:lvl1pPr>
              <a:buClr>
                <a:srgbClr val="6795FF"/>
              </a:buClr>
              <a:defRPr sz="800" b="0" i="0" baseline="0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pPr>
              <a:lnSpc>
                <a:spcPct val="100000"/>
              </a:lnSpc>
              <a:buClr>
                <a:srgbClr val="6795FF"/>
              </a:buClr>
            </a:pPr>
            <a:endParaRPr lang="en-US" sz="800">
              <a:latin typeface="Hanken Grotesk Medium" pitchFamily="2" charset="77"/>
              <a:cs typeface="Arial"/>
            </a:endParaRP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AB4CD510-0A01-035F-1FAD-AAA1C10B430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65191" y="3012513"/>
            <a:ext cx="3916745" cy="1433208"/>
          </a:xfrm>
          <a:prstGeom prst="rect">
            <a:avLst/>
          </a:prstGeom>
        </p:spPr>
        <p:txBody>
          <a:bodyPr lIns="68580" tIns="34290" rIns="68580" bIns="34290" anchor="t"/>
          <a:lstStyle>
            <a:lvl1pPr>
              <a:buClr>
                <a:srgbClr val="6795FF"/>
              </a:buClr>
              <a:defRPr sz="800" b="0" i="0" baseline="0">
                <a:solidFill>
                  <a:schemeClr val="bg1"/>
                </a:solidFill>
                <a:latin typeface="Hanken Grotesk Light" pitchFamily="2" charset="77"/>
              </a:defRPr>
            </a:lvl1pPr>
          </a:lstStyle>
          <a:p>
            <a:pPr>
              <a:lnSpc>
                <a:spcPct val="100000"/>
              </a:lnSpc>
              <a:buClr>
                <a:srgbClr val="6795FF"/>
              </a:buClr>
            </a:pPr>
            <a:endParaRPr lang="en-US" sz="800">
              <a:latin typeface="Hanken Grotesk Medium" pitchFamily="2" charset="7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20617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Silent Pu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4A8410-8326-6D96-63A1-4FBE8E715B4D}"/>
              </a:ext>
            </a:extLst>
          </p:cNvPr>
          <p:cNvSpPr/>
          <p:nvPr userDrawn="1"/>
        </p:nvSpPr>
        <p:spPr>
          <a:xfrm>
            <a:off x="518342" y="2571750"/>
            <a:ext cx="5278723" cy="118347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8CAA3743-09C6-3F31-5381-F6217587696E}"/>
              </a:ext>
            </a:extLst>
          </p:cNvPr>
          <p:cNvCxnSpPr>
            <a:cxnSpLocks/>
          </p:cNvCxnSpPr>
          <p:nvPr userDrawn="1"/>
        </p:nvCxnSpPr>
        <p:spPr>
          <a:xfrm rot="10800000" flipV="1">
            <a:off x="-443384" y="2346621"/>
            <a:ext cx="5751440" cy="2997850"/>
          </a:xfrm>
          <a:prstGeom prst="bentConnector3">
            <a:avLst>
              <a:gd name="adj1" fmla="val 85830"/>
            </a:avLst>
          </a:prstGeom>
          <a:ln w="6350">
            <a:solidFill>
              <a:srgbClr val="6795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omputer with a screen showing graphs and charts&#10;&#10;Description automatically generated">
            <a:extLst>
              <a:ext uri="{FF2B5EF4-FFF2-40B4-BE49-F238E27FC236}">
                <a16:creationId xmlns:a16="http://schemas.microsoft.com/office/drawing/2014/main" id="{71ED06ED-DC87-E673-064D-AA71498EBD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579" y="857491"/>
            <a:ext cx="6908641" cy="3886112"/>
          </a:xfrm>
          <a:prstGeom prst="rect">
            <a:avLst/>
          </a:prstGeom>
        </p:spPr>
      </p:pic>
      <p:pic>
        <p:nvPicPr>
          <p:cNvPr id="11" name="Picture 10" descr="A black circle with red circles around it&#10;&#10;AI-generated content may be incorrect.">
            <a:extLst>
              <a:ext uri="{FF2B5EF4-FFF2-40B4-BE49-F238E27FC236}">
                <a16:creationId xmlns:a16="http://schemas.microsoft.com/office/drawing/2014/main" id="{49E8D5E8-BF3C-96A6-31B6-550DE6B54B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2542" y="2488941"/>
            <a:ext cx="1349087" cy="134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439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3624-75A9-8211-F862-68FE79E78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80F1D-4FAA-C4E0-79F2-994B18AD5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02A46A0-E8A7-B67A-60AE-4A71A82FB7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36009" y="477837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>
                <a:solidFill>
                  <a:schemeClr val="bg1">
                    <a:lumMod val="65000"/>
                  </a:schemeClr>
                </a:solidFill>
                <a:latin typeface="Hanken Grotesk Light" pitchFamily="2" charset="77"/>
              </a:rPr>
              <a:t>© 2025 Silent Push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8173836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02A46A0-E8A7-B67A-60AE-4A71A82FB7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36009" y="477837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>
                <a:solidFill>
                  <a:schemeClr val="bg1">
                    <a:lumMod val="65000"/>
                  </a:schemeClr>
                </a:solidFill>
                <a:latin typeface="Hanken Grotesk Light" pitchFamily="2" charset="77"/>
              </a:rPr>
              <a:t>© 2025 Silent Push Inc. All rights reserved.</a:t>
            </a:r>
          </a:p>
        </p:txBody>
      </p:sp>
      <p:pic>
        <p:nvPicPr>
          <p:cNvPr id="4" name="Picture 3" descr="A building in a dome&#10;&#10;Description automatically generated">
            <a:extLst>
              <a:ext uri="{FF2B5EF4-FFF2-40B4-BE49-F238E27FC236}">
                <a16:creationId xmlns:a16="http://schemas.microsoft.com/office/drawing/2014/main" id="{8A6A95F9-AE53-8C59-934C-DA230BBAB9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6000"/>
                    </a14:imgEffect>
                  </a14:imgLayer>
                </a14:imgProps>
              </a:ext>
            </a:extLst>
          </a:blip>
          <a:srcRect t="14013" r="7541"/>
          <a:stretch/>
        </p:blipFill>
        <p:spPr>
          <a:xfrm>
            <a:off x="4099560" y="0"/>
            <a:ext cx="5044440" cy="5143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70637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22E-D0A3-5945-194E-721F70C77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756210"/>
            <a:ext cx="7886700" cy="2139553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DAB9B-CB7F-C55D-AD3F-7BF2C6EC3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2916004"/>
            <a:ext cx="7886700" cy="11251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6C8A479-A2C3-90AF-A970-71D1B2F94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51" y="4869657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675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Silent Push Inc. ©2023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E850B99-CBBF-29E3-5FAA-C6E7EFCDB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8282" y="4869657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4754CFD-9CD0-1F46-A482-4C63AC013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732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C5BB7-6D63-BB71-E05E-1C3663AD1F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9C7E92-4C73-A616-53DB-07B5CDEC75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9D6D6-7CC9-EC97-1673-135BCF6EA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951" y="4869657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675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Silent Push Inc. ©2023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D8D92-D98A-BBF8-AA43-81E3D3E78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8282" y="4869657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4754CFD-9CD0-1F46-A482-4C63AC013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90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A934AE8-A5F2-B669-1A3B-90ABD3692A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192" y="505164"/>
            <a:ext cx="1510792" cy="2617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5DE32C-052B-C79A-4269-2F98BFBC481C}"/>
              </a:ext>
            </a:extLst>
          </p:cNvPr>
          <p:cNvSpPr txBox="1"/>
          <p:nvPr userDrawn="1"/>
        </p:nvSpPr>
        <p:spPr>
          <a:xfrm>
            <a:off x="535424" y="4777740"/>
            <a:ext cx="162256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">
                <a:solidFill>
                  <a:schemeClr val="bg1">
                    <a:lumMod val="65000"/>
                  </a:schemeClr>
                </a:solidFill>
                <a:latin typeface="Hanken Grotesk Light" pitchFamily="2" charset="77"/>
              </a:rPr>
              <a:t>© 2025 Silent Push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72588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A934AE8-A5F2-B669-1A3B-90ABD3692A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192" y="505164"/>
            <a:ext cx="1510792" cy="2617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5DE32C-052B-C79A-4269-2F98BFBC481C}"/>
              </a:ext>
            </a:extLst>
          </p:cNvPr>
          <p:cNvSpPr txBox="1"/>
          <p:nvPr userDrawn="1"/>
        </p:nvSpPr>
        <p:spPr>
          <a:xfrm>
            <a:off x="535424" y="4777740"/>
            <a:ext cx="162256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">
                <a:solidFill>
                  <a:schemeClr val="bg1">
                    <a:lumMod val="65000"/>
                  </a:schemeClr>
                </a:solidFill>
                <a:latin typeface="Hanken Grotesk Light" pitchFamily="2" charset="77"/>
              </a:rPr>
              <a:t>© 2025 Silent Push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28547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6DC4A2-29F9-AA5B-C7C7-0CB953F34122}"/>
              </a:ext>
            </a:extLst>
          </p:cNvPr>
          <p:cNvSpPr txBox="1">
            <a:spLocks/>
          </p:cNvSpPr>
          <p:nvPr userDrawn="1"/>
        </p:nvSpPr>
        <p:spPr>
          <a:xfrm>
            <a:off x="833915" y="2273212"/>
            <a:ext cx="7886700" cy="85670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Tx/>
            </a:pPr>
            <a:r>
              <a:rPr lang="en-US" sz="6600" b="1">
                <a:solidFill>
                  <a:schemeClr val="bg1"/>
                </a:solidFill>
                <a:latin typeface="Share Tech Mono" panose="020B0509050000020004" pitchFamily="49" charset="77"/>
                <a:cs typeface="Arial"/>
              </a:rPr>
              <a:t>Q&amp;A</a:t>
            </a:r>
            <a:endParaRPr lang="en-US" sz="6600">
              <a:solidFill>
                <a:schemeClr val="accent3"/>
              </a:solidFill>
              <a:latin typeface="Share Tech Mono" panose="020B0509050000020004" pitchFamily="49" charset="77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55AA61-D9D9-0587-E9C9-CB35B04994F3}"/>
              </a:ext>
            </a:extLst>
          </p:cNvPr>
          <p:cNvSpPr txBox="1"/>
          <p:nvPr userDrawn="1"/>
        </p:nvSpPr>
        <p:spPr>
          <a:xfrm>
            <a:off x="833915" y="3179666"/>
            <a:ext cx="46704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Hanken Grotesk Medium" pitchFamily="2" charset="77"/>
              </a:rPr>
              <a:t>Ask your questions in the chat!</a:t>
            </a:r>
          </a:p>
        </p:txBody>
      </p:sp>
    </p:spTree>
    <p:extLst>
      <p:ext uri="{BB962C8B-B14F-4D97-AF65-F5344CB8AC3E}">
        <p14:creationId xmlns:p14="http://schemas.microsoft.com/office/powerpoint/2010/main" val="2416513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E9E2149-D4DC-DE10-17CF-4EE4D35454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6534" y="2571749"/>
            <a:ext cx="4465516" cy="12104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800" b="1" i="0" cap="all" baseline="0">
                <a:solidFill>
                  <a:schemeClr val="bg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Share Tech Mono" panose="020B0509050000020004" pitchFamily="49" charset="77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Share Tech Mono" panose="020B0509050000020004" pitchFamily="49" charset="77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Share Tech Mono" panose="020B0509050000020004" pitchFamily="49" charset="77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Share Tech Mono" panose="020B0509050000020004" pitchFamily="49" charset="77"/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66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6DC4A2-29F9-AA5B-C7C7-0CB953F34122}"/>
              </a:ext>
            </a:extLst>
          </p:cNvPr>
          <p:cNvSpPr txBox="1">
            <a:spLocks/>
          </p:cNvSpPr>
          <p:nvPr userDrawn="1"/>
        </p:nvSpPr>
        <p:spPr>
          <a:xfrm>
            <a:off x="833915" y="2273212"/>
            <a:ext cx="7886700" cy="85670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Tx/>
            </a:pPr>
            <a:r>
              <a:rPr lang="en-US" sz="6600" b="1">
                <a:solidFill>
                  <a:schemeClr val="bg1"/>
                </a:solidFill>
                <a:latin typeface="Share Tech Mono" panose="020B0509050000020004" pitchFamily="49" charset="77"/>
                <a:cs typeface="Arial"/>
              </a:rPr>
              <a:t>Q&amp;A</a:t>
            </a:r>
            <a:endParaRPr lang="en-US" sz="6600">
              <a:solidFill>
                <a:schemeClr val="accent3"/>
              </a:solidFill>
              <a:latin typeface="Share Tech Mono" panose="020B0509050000020004" pitchFamily="49" charset="77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55AA61-D9D9-0587-E9C9-CB35B04994F3}"/>
              </a:ext>
            </a:extLst>
          </p:cNvPr>
          <p:cNvSpPr txBox="1"/>
          <p:nvPr userDrawn="1"/>
        </p:nvSpPr>
        <p:spPr>
          <a:xfrm>
            <a:off x="833915" y="3179666"/>
            <a:ext cx="46704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Hanken Grotesk Medium" pitchFamily="2" charset="77"/>
              </a:rPr>
              <a:t>Ask your questions in the chat!</a:t>
            </a:r>
          </a:p>
        </p:txBody>
      </p:sp>
    </p:spTree>
    <p:extLst>
      <p:ext uri="{BB962C8B-B14F-4D97-AF65-F5344CB8AC3E}">
        <p14:creationId xmlns:p14="http://schemas.microsoft.com/office/powerpoint/2010/main" val="4140448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red square&#10;&#10;AI-generated content may be incorrect.">
            <a:extLst>
              <a:ext uri="{FF2B5EF4-FFF2-40B4-BE49-F238E27FC236}">
                <a16:creationId xmlns:a16="http://schemas.microsoft.com/office/drawing/2014/main" id="{07B5A3D9-4D5F-EDC6-C90D-3FF7BB36D2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93444" y="1245637"/>
            <a:ext cx="353851" cy="3538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BFD7C8-039C-AD37-FA61-6832DC7E1191}"/>
              </a:ext>
            </a:extLst>
          </p:cNvPr>
          <p:cNvSpPr txBox="1"/>
          <p:nvPr userDrawn="1"/>
        </p:nvSpPr>
        <p:spPr>
          <a:xfrm>
            <a:off x="4163243" y="1268673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hare Tech Mono" panose="020B0509050000020004" pitchFamily="49" charset="77"/>
              </a:rPr>
              <a:t>1</a:t>
            </a:r>
          </a:p>
        </p:txBody>
      </p:sp>
      <p:pic>
        <p:nvPicPr>
          <p:cNvPr id="8" name="Picture 7" descr="A black and red square&#10;&#10;AI-generated content may be incorrect.">
            <a:extLst>
              <a:ext uri="{FF2B5EF4-FFF2-40B4-BE49-F238E27FC236}">
                <a16:creationId xmlns:a16="http://schemas.microsoft.com/office/drawing/2014/main" id="{3593BA4A-D223-A3AF-DC3C-8FFE648268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93444" y="1770731"/>
            <a:ext cx="353851" cy="3538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BED3B7-B15B-56C5-95BA-43B15EB8784A}"/>
              </a:ext>
            </a:extLst>
          </p:cNvPr>
          <p:cNvSpPr txBox="1"/>
          <p:nvPr userDrawn="1"/>
        </p:nvSpPr>
        <p:spPr>
          <a:xfrm>
            <a:off x="4163243" y="1793767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hare Tech Mono" panose="020B0509050000020004" pitchFamily="49" charset="77"/>
              </a:rPr>
              <a:t>2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D4C4D60-5929-3C8C-86DC-54AD9577B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14" y="1240371"/>
            <a:ext cx="3043202" cy="1947585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 sz="2400" b="1" i="0" cap="all" baseline="0">
                <a:solidFill>
                  <a:srgbClr val="EB614B"/>
                </a:solidFill>
                <a:latin typeface="Share Tech Mono" panose="020B0509050000020004" pitchFamily="49" charset="77"/>
              </a:defRPr>
            </a:lvl1pPr>
          </a:lstStyle>
          <a:p>
            <a:endParaRPr lang="en-US" sz="2400" b="1">
              <a:solidFill>
                <a:srgbClr val="EB614B"/>
              </a:solidFill>
              <a:latin typeface="Share Tech Mono"/>
            </a:endParaRP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ABB7FF80-2E4E-C286-4D42-B6401ED37C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2463" y="1263047"/>
            <a:ext cx="4081932" cy="3042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 cap="all" baseline="0">
                <a:solidFill>
                  <a:schemeClr val="bg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A63EF47F-9511-1F4D-3207-58CFA7AB9D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42463" y="1797884"/>
            <a:ext cx="4081932" cy="3042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 i="0" cap="all" baseline="0">
                <a:solidFill>
                  <a:schemeClr val="bg1"/>
                </a:solidFill>
                <a:latin typeface="Share Tech Mono" panose="020B0509050000020004" pitchFamily="49" charset="77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Share Tech Mono" panose="020B0509050000020004" pitchFamily="49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0406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red light&#10;&#10;Description automatically generated">
            <a:extLst>
              <a:ext uri="{FF2B5EF4-FFF2-40B4-BE49-F238E27FC236}">
                <a16:creationId xmlns:a16="http://schemas.microsoft.com/office/drawing/2014/main" id="{A19F52D6-E2CC-3BEB-8587-9CB17A9E5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84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5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paper with dots&#10;&#10;AI-generated content may be incorrect.">
            <a:extLst>
              <a:ext uri="{FF2B5EF4-FFF2-40B4-BE49-F238E27FC236}">
                <a16:creationId xmlns:a16="http://schemas.microsoft.com/office/drawing/2014/main" id="{B16AAF82-FB52-61E3-6EE8-8FEAEA6646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52759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red light&#10;&#10;Description automatically generated">
            <a:extLst>
              <a:ext uri="{FF2B5EF4-FFF2-40B4-BE49-F238E27FC236}">
                <a16:creationId xmlns:a16="http://schemas.microsoft.com/office/drawing/2014/main" id="{11CE458D-8203-FDF1-EDD6-5404490D9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844"/>
          <a:stretch/>
        </p:blipFill>
        <p:spPr>
          <a:xfrm rot="10800000"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46501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red light&#10;&#10;Description automatically generated">
            <a:extLst>
              <a:ext uri="{FF2B5EF4-FFF2-40B4-BE49-F238E27FC236}">
                <a16:creationId xmlns:a16="http://schemas.microsoft.com/office/drawing/2014/main" id="{9653F278-C8B7-A186-FA09-F26311206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84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74709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81C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8749056-D056-42E7-90E7-5603AA07A441}"/>
              </a:ext>
            </a:extLst>
          </p:cNvPr>
          <p:cNvSpPr txBox="1"/>
          <p:nvPr userDrawn="1"/>
        </p:nvSpPr>
        <p:spPr>
          <a:xfrm>
            <a:off x="7070365" y="4777740"/>
            <a:ext cx="162256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">
                <a:solidFill>
                  <a:schemeClr val="tx1">
                    <a:lumMod val="65000"/>
                  </a:schemeClr>
                </a:solidFill>
                <a:latin typeface="Hanken Grotesk Light" pitchFamily="2" charset="77"/>
              </a:rPr>
              <a:t>© 2025 Silent Push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263779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7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gradient&#10;&#10;Description automatically generated">
            <a:extLst>
              <a:ext uri="{FF2B5EF4-FFF2-40B4-BE49-F238E27FC236}">
                <a16:creationId xmlns:a16="http://schemas.microsoft.com/office/drawing/2014/main" id="{D01D5A12-81CD-C551-D59A-5A06E34D26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1106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dots&#10;&#10;AI-generated content may be incorrect.">
            <a:extLst>
              <a:ext uri="{FF2B5EF4-FFF2-40B4-BE49-F238E27FC236}">
                <a16:creationId xmlns:a16="http://schemas.microsoft.com/office/drawing/2014/main" id="{E36FDBEA-D312-DD9B-14DD-FDE9873207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82512AF-4769-2429-F28E-503EF078B2F8}"/>
              </a:ext>
            </a:extLst>
          </p:cNvPr>
          <p:cNvSpPr/>
          <p:nvPr userDrawn="1"/>
        </p:nvSpPr>
        <p:spPr>
          <a:xfrm>
            <a:off x="0" y="1063486"/>
            <a:ext cx="6768548" cy="1908313"/>
          </a:xfrm>
          <a:prstGeom prst="rect">
            <a:avLst/>
          </a:prstGeom>
          <a:solidFill>
            <a:srgbClr val="181C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1C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32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20F6362-7F7D-D5AB-D25D-F8B7E681F769}"/>
              </a:ext>
            </a:extLst>
          </p:cNvPr>
          <p:cNvSpPr txBox="1"/>
          <p:nvPr userDrawn="1"/>
        </p:nvSpPr>
        <p:spPr>
          <a:xfrm>
            <a:off x="7070365" y="4777740"/>
            <a:ext cx="162256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">
                <a:solidFill>
                  <a:schemeClr val="bg1">
                    <a:lumMod val="65000"/>
                  </a:schemeClr>
                </a:solidFill>
                <a:latin typeface="Hanken Grotesk Light" pitchFamily="2" charset="77"/>
              </a:rPr>
              <a:t>© 2025 Silent Push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44741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37427D-9381-CE6A-C8BD-9D79FA66772E}"/>
              </a:ext>
            </a:extLst>
          </p:cNvPr>
          <p:cNvSpPr txBox="1"/>
          <p:nvPr userDrawn="1"/>
        </p:nvSpPr>
        <p:spPr>
          <a:xfrm>
            <a:off x="7070365" y="4777740"/>
            <a:ext cx="162256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">
                <a:solidFill>
                  <a:schemeClr val="bg1">
                    <a:lumMod val="65000"/>
                  </a:schemeClr>
                </a:solidFill>
                <a:latin typeface="Hanken Grotesk Light" pitchFamily="2" charset="77"/>
              </a:rPr>
              <a:t>© 2025 Silent Push Inc. All rights reserved.</a:t>
            </a:r>
          </a:p>
        </p:txBody>
      </p:sp>
      <p:pic>
        <p:nvPicPr>
          <p:cNvPr id="5" name="Picture 4" descr="A blue arrow with black background&#10;&#10;Description automatically generated">
            <a:extLst>
              <a:ext uri="{FF2B5EF4-FFF2-40B4-BE49-F238E27FC236}">
                <a16:creationId xmlns:a16="http://schemas.microsoft.com/office/drawing/2014/main" id="{1F16B692-BB6B-399A-F757-7EC2AA93869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692925" y="4777740"/>
            <a:ext cx="1397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4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13" r:id="rId5"/>
    <p:sldLayoutId id="2147483715" r:id="rId6"/>
    <p:sldLayoutId id="2147483734" r:id="rId7"/>
    <p:sldLayoutId id="2147483716" r:id="rId8"/>
    <p:sldLayoutId id="2147483717" r:id="rId9"/>
    <p:sldLayoutId id="2147483718" r:id="rId10"/>
    <p:sldLayoutId id="2147483724" r:id="rId11"/>
    <p:sldLayoutId id="2147483723" r:id="rId12"/>
    <p:sldLayoutId id="2147483714" r:id="rId13"/>
    <p:sldLayoutId id="214748373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CD5DB">
            <a:alpha val="4010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dots&#10;&#10;AI-generated content may be incorrect.">
            <a:extLst>
              <a:ext uri="{FF2B5EF4-FFF2-40B4-BE49-F238E27FC236}">
                <a16:creationId xmlns:a16="http://schemas.microsoft.com/office/drawing/2014/main" id="{75A6AEE0-D33B-B684-C28A-328DA10D1C27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37427D-9381-CE6A-C8BD-9D79FA66772E}"/>
              </a:ext>
            </a:extLst>
          </p:cNvPr>
          <p:cNvSpPr txBox="1"/>
          <p:nvPr userDrawn="1"/>
        </p:nvSpPr>
        <p:spPr>
          <a:xfrm>
            <a:off x="7014605" y="4777740"/>
            <a:ext cx="162256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">
                <a:solidFill>
                  <a:schemeClr val="bg1">
                    <a:lumMod val="65000"/>
                  </a:schemeClr>
                </a:solidFill>
                <a:latin typeface="Hanken Grotesk Light" pitchFamily="2" charset="77"/>
              </a:rPr>
              <a:t>© 2025 Silent Push Inc. All rights reserved.</a:t>
            </a:r>
          </a:p>
        </p:txBody>
      </p:sp>
      <p:pic>
        <p:nvPicPr>
          <p:cNvPr id="2" name="Picture 1" descr="A blue arrow with black background&#10;&#10;Description automatically generated">
            <a:extLst>
              <a:ext uri="{FF2B5EF4-FFF2-40B4-BE49-F238E27FC236}">
                <a16:creationId xmlns:a16="http://schemas.microsoft.com/office/drawing/2014/main" id="{44F2AA22-1981-899A-682F-21E370DED6C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8701336" y="4798335"/>
            <a:ext cx="1397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2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73" r:id="rId16"/>
    <p:sldLayoutId id="214748378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7.emf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18" Type="http://schemas.openxmlformats.org/officeDocument/2006/relationships/image" Target="../media/image69.png"/><Relationship Id="rId26" Type="http://schemas.openxmlformats.org/officeDocument/2006/relationships/image" Target="../media/image77.png"/><Relationship Id="rId3" Type="http://schemas.openxmlformats.org/officeDocument/2006/relationships/image" Target="../media/image54.png"/><Relationship Id="rId21" Type="http://schemas.openxmlformats.org/officeDocument/2006/relationships/image" Target="../media/image72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svg"/><Relationship Id="rId25" Type="http://schemas.openxmlformats.org/officeDocument/2006/relationships/image" Target="../media/image76.pn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24" Type="http://schemas.openxmlformats.org/officeDocument/2006/relationships/image" Target="../media/image75.svg"/><Relationship Id="rId5" Type="http://schemas.openxmlformats.org/officeDocument/2006/relationships/image" Target="../media/image56.png"/><Relationship Id="rId15" Type="http://schemas.openxmlformats.org/officeDocument/2006/relationships/image" Target="../media/image66.svg"/><Relationship Id="rId23" Type="http://schemas.openxmlformats.org/officeDocument/2006/relationships/image" Target="../media/image74.png"/><Relationship Id="rId10" Type="http://schemas.openxmlformats.org/officeDocument/2006/relationships/image" Target="../media/image61.svg"/><Relationship Id="rId19" Type="http://schemas.openxmlformats.org/officeDocument/2006/relationships/image" Target="../media/image70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3.png"/><Relationship Id="rId27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2.png"/><Relationship Id="rId4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red light&#10;&#10;Description automatically generated">
            <a:extLst>
              <a:ext uri="{FF2B5EF4-FFF2-40B4-BE49-F238E27FC236}">
                <a16:creationId xmlns:a16="http://schemas.microsoft.com/office/drawing/2014/main" id="{1B1EE1B9-3C0E-2A88-7DA3-453EDECC51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4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CEA206-4F4E-C773-0E45-69224B0B7371}"/>
              </a:ext>
            </a:extLst>
          </p:cNvPr>
          <p:cNvSpPr txBox="1"/>
          <p:nvPr/>
        </p:nvSpPr>
        <p:spPr>
          <a:xfrm>
            <a:off x="658805" y="2101079"/>
            <a:ext cx="83791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Share Tech Mono" panose="020B0509050000020004" pitchFamily="49" charset="77"/>
              </a:rPr>
              <a:t>PREEMPTIVE CYBER DEFENSE</a:t>
            </a:r>
          </a:p>
        </p:txBody>
      </p:sp>
      <p:pic>
        <p:nvPicPr>
          <p:cNvPr id="3" name="Picture 2" descr="A black and white sign with white letters&#10;&#10;Description automatically generated">
            <a:extLst>
              <a:ext uri="{FF2B5EF4-FFF2-40B4-BE49-F238E27FC236}">
                <a16:creationId xmlns:a16="http://schemas.microsoft.com/office/drawing/2014/main" id="{0CC23394-468C-4F71-D2DB-B1D0F7293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65" y="905189"/>
            <a:ext cx="3710610" cy="6471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E244A3-A07E-004B-3A86-1895CF753E1B}"/>
              </a:ext>
            </a:extLst>
          </p:cNvPr>
          <p:cNvSpPr txBox="1"/>
          <p:nvPr/>
        </p:nvSpPr>
        <p:spPr>
          <a:xfrm>
            <a:off x="658805" y="3419291"/>
            <a:ext cx="7915353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>
                <a:solidFill>
                  <a:schemeClr val="bg1"/>
                </a:solidFill>
                <a:latin typeface="Share Tech Mono" panose="020B0509050000020004" pitchFamily="49" charset="77"/>
              </a:rPr>
              <a:t>NEUTRALIZE </a:t>
            </a:r>
            <a:r>
              <a:rPr lang="en-US" sz="2000" b="1">
                <a:solidFill>
                  <a:schemeClr val="bg1"/>
                </a:solidFill>
                <a:latin typeface="Share Tech Mono" panose="020B0509050000020004" pitchFamily="49" charset="77"/>
              </a:rPr>
              <a:t>BEFORE </a:t>
            </a:r>
            <a:r>
              <a:rPr lang="en-US" sz="2000">
                <a:solidFill>
                  <a:schemeClr val="bg1"/>
                </a:solidFill>
                <a:latin typeface="Share Tech Mono" panose="020B0509050000020004" pitchFamily="49" charset="77"/>
              </a:rPr>
              <a:t>COMPROMISE.</a:t>
            </a:r>
          </a:p>
          <a:p>
            <a:r>
              <a:rPr lang="en-US" sz="1800" b="1">
                <a:solidFill>
                  <a:schemeClr val="bg1"/>
                </a:solidFill>
                <a:latin typeface="Hanken Grotesk Light"/>
              </a:rPr>
              <a:t>We deliver preemptive, precision-driven data that empowers organizations to neutralize threats with confidence before compromise occurs.</a:t>
            </a:r>
          </a:p>
        </p:txBody>
      </p:sp>
    </p:spTree>
    <p:extLst>
      <p:ext uri="{BB962C8B-B14F-4D97-AF65-F5344CB8AC3E}">
        <p14:creationId xmlns:p14="http://schemas.microsoft.com/office/powerpoint/2010/main" val="3901069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1560C9C-3DEB-59DC-737F-C26B684B1FBD}"/>
              </a:ext>
            </a:extLst>
          </p:cNvPr>
          <p:cNvSpPr txBox="1">
            <a:spLocks/>
          </p:cNvSpPr>
          <p:nvPr/>
        </p:nvSpPr>
        <p:spPr>
          <a:xfrm>
            <a:off x="348244" y="610989"/>
            <a:ext cx="7749156" cy="691214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buClrTx/>
              <a:buFontTx/>
            </a:pPr>
            <a:r>
              <a:rPr lang="en-US" sz="4000" b="1">
                <a:solidFill>
                  <a:schemeClr val="tx1"/>
                </a:solidFill>
                <a:latin typeface="Hanken Grotesk Black" pitchFamily="2" charset="77"/>
              </a:rPr>
              <a:t>Reconnaissance</a:t>
            </a:r>
            <a:endParaRPr lang="en-US" sz="3000" b="1">
              <a:solidFill>
                <a:schemeClr val="tx1"/>
              </a:solidFill>
              <a:latin typeface="Hanken Grotesk Black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C1A6AC-9ACC-A941-C443-1A36285F225C}"/>
              </a:ext>
            </a:extLst>
          </p:cNvPr>
          <p:cNvSpPr txBox="1"/>
          <p:nvPr/>
        </p:nvSpPr>
        <p:spPr>
          <a:xfrm>
            <a:off x="384908" y="1912419"/>
            <a:ext cx="41870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6795FF"/>
                </a:solidFill>
                <a:latin typeface="Share Tech Mono" panose="020B0509050000020004" pitchFamily="49" charset="77"/>
              </a:rPr>
              <a:t>MAP ADVERSARY CAMPAIGNS</a:t>
            </a:r>
            <a:endParaRPr lang="en-GB">
              <a:latin typeface="Hanken Grotesk Light" pitchFamily="2" charset="77"/>
            </a:endParaRPr>
          </a:p>
          <a:p>
            <a:r>
              <a:rPr lang="en-GB">
                <a:latin typeface="Hanken Grotesk Light" pitchFamily="2" charset="77"/>
              </a:rPr>
              <a:t>Track unknown infrastructure using deep </a:t>
            </a:r>
            <a:r>
              <a:rPr lang="en-GB" err="1">
                <a:latin typeface="Hanken Grotesk Light" pitchFamily="2" charset="77"/>
              </a:rPr>
              <a:t>behavioral</a:t>
            </a:r>
            <a:r>
              <a:rPr lang="en-GB">
                <a:latin typeface="Hanken Grotesk Light" pitchFamily="2" charset="77"/>
              </a:rPr>
              <a:t> fingerprinting across 200+ parameters.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8B46A2-9686-4177-9C2B-BDB30952E002}"/>
              </a:ext>
            </a:extLst>
          </p:cNvPr>
          <p:cNvSpPr txBox="1"/>
          <p:nvPr/>
        </p:nvSpPr>
        <p:spPr>
          <a:xfrm>
            <a:off x="384908" y="2815673"/>
            <a:ext cx="41323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6795FF"/>
                </a:solidFill>
                <a:latin typeface="Share Tech Mono" panose="020B0509050000020004" pitchFamily="49" charset="77"/>
              </a:rPr>
              <a:t>PRE-LAUNCH PHISHING DETECTION</a:t>
            </a:r>
            <a:endParaRPr lang="en-GB">
              <a:latin typeface="Hanken Grotesk Light" pitchFamily="2" charset="77"/>
            </a:endParaRPr>
          </a:p>
          <a:p>
            <a:r>
              <a:rPr lang="en-GB">
                <a:latin typeface="Hanken Grotesk Light" pitchFamily="2" charset="77"/>
              </a:rPr>
              <a:t>Stop brand detection abuse by identifying malicious templates and typo-squatting before the email is sent.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706EB1-FB91-E014-D69F-D654D363338D}"/>
              </a:ext>
            </a:extLst>
          </p:cNvPr>
          <p:cNvSpPr txBox="1"/>
          <p:nvPr/>
        </p:nvSpPr>
        <p:spPr>
          <a:xfrm>
            <a:off x="384908" y="3903316"/>
            <a:ext cx="36562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6795FF"/>
                </a:solidFill>
                <a:latin typeface="Share Tech Mono" panose="020B0509050000020004" pitchFamily="49" charset="77"/>
              </a:rPr>
              <a:t>ANALYST PARITY</a:t>
            </a:r>
            <a:endParaRPr lang="en-GB">
              <a:latin typeface="Hanken Grotesk Light" pitchFamily="2" charset="77"/>
            </a:endParaRPr>
          </a:p>
          <a:p>
            <a:r>
              <a:rPr lang="en-GB">
                <a:latin typeface="Hanken Grotesk Light" pitchFamily="2" charset="77"/>
              </a:rPr>
              <a:t>Giving customers the same visibility as Silent Push’s own threat analysts.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53C3A4-7D04-0ABC-6B11-604D7B9E99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4001243" y="4351636"/>
            <a:ext cx="1031956" cy="1031956"/>
          </a:xfrm>
          <a:prstGeom prst="rect">
            <a:avLst/>
          </a:prstGeom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87E84A-EC1A-099B-EDDA-29DE20B63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336383" y="541678"/>
            <a:ext cx="548640" cy="548640"/>
          </a:xfrm>
          <a:prstGeom prst="rect">
            <a:avLst/>
          </a:prstGeom>
        </p:spPr>
      </p:pic>
      <p:pic>
        <p:nvPicPr>
          <p:cNvPr id="22" name="Picture 21" descr="A circular diagram with text and circles&#10;&#10;AI-generated content may be incorrect.">
            <a:extLst>
              <a:ext uri="{FF2B5EF4-FFF2-40B4-BE49-F238E27FC236}">
                <a16:creationId xmlns:a16="http://schemas.microsoft.com/office/drawing/2014/main" id="{07C0C712-CF43-3672-7748-385AEB7B6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156" y="501520"/>
            <a:ext cx="4233672" cy="41478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A976F9-ACFA-C9BA-FBD5-D6531D5AB71D}"/>
              </a:ext>
            </a:extLst>
          </p:cNvPr>
          <p:cNvSpPr txBox="1"/>
          <p:nvPr/>
        </p:nvSpPr>
        <p:spPr>
          <a:xfrm>
            <a:off x="385394" y="349379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>
                <a:solidFill>
                  <a:schemeClr val="bg1">
                    <a:lumMod val="65000"/>
                  </a:schemeClr>
                </a:solidFill>
                <a:latin typeface="Hanken Grotesk Medium" pitchFamily="2" charset="77"/>
              </a:rPr>
              <a:t>Strategic pillar 2</a:t>
            </a:r>
            <a:endParaRPr lang="en-US" sz="11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578FF4-D3D0-BB9F-3F12-0933F064D8CF}"/>
              </a:ext>
            </a:extLst>
          </p:cNvPr>
          <p:cNvSpPr txBox="1"/>
          <p:nvPr/>
        </p:nvSpPr>
        <p:spPr>
          <a:xfrm>
            <a:off x="348244" y="1230177"/>
            <a:ext cx="3828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Hanken Grotesk Light" pitchFamily="2" charset="77"/>
              </a:rPr>
              <a:t>The mission: Find the ”unknown unknowns” by proactively querying the global dataset. </a:t>
            </a:r>
          </a:p>
        </p:txBody>
      </p:sp>
    </p:spTree>
    <p:extLst>
      <p:ext uri="{BB962C8B-B14F-4D97-AF65-F5344CB8AC3E}">
        <p14:creationId xmlns:p14="http://schemas.microsoft.com/office/powerpoint/2010/main" val="551062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1560C9C-3DEB-59DC-737F-C26B684B1FBD}"/>
              </a:ext>
            </a:extLst>
          </p:cNvPr>
          <p:cNvSpPr txBox="1">
            <a:spLocks/>
          </p:cNvSpPr>
          <p:nvPr/>
        </p:nvSpPr>
        <p:spPr>
          <a:xfrm>
            <a:off x="385395" y="886032"/>
            <a:ext cx="7749156" cy="691214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buClrTx/>
              <a:buFontTx/>
            </a:pPr>
            <a:r>
              <a:rPr lang="en-US" sz="4000" b="1">
                <a:solidFill>
                  <a:schemeClr val="tx1"/>
                </a:solidFill>
                <a:latin typeface="Hanken Grotesk Black" pitchFamily="2" charset="77"/>
              </a:rPr>
              <a:t>Defend</a:t>
            </a:r>
            <a:endParaRPr lang="en-US" sz="3000" b="1">
              <a:solidFill>
                <a:schemeClr val="tx1"/>
              </a:solidFill>
              <a:latin typeface="Hanken Grotesk Black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C1A6AC-9ACC-A941-C443-1A36285F225C}"/>
              </a:ext>
            </a:extLst>
          </p:cNvPr>
          <p:cNvSpPr txBox="1"/>
          <p:nvPr/>
        </p:nvSpPr>
        <p:spPr>
          <a:xfrm>
            <a:off x="385395" y="1615148"/>
            <a:ext cx="364731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6795FF"/>
                </a:solidFill>
                <a:latin typeface="Share Tech Mono" panose="020B0509050000020004" pitchFamily="49" charset="77"/>
              </a:rPr>
              <a:t>THE OUTCOME</a:t>
            </a:r>
            <a:endParaRPr lang="en-GB">
              <a:latin typeface="Hanken Grotesk Light" pitchFamily="2" charset="77"/>
            </a:endParaRPr>
          </a:p>
          <a:p>
            <a:r>
              <a:rPr lang="en-GB">
                <a:latin typeface="Hanken Grotesk Light" pitchFamily="2" charset="77"/>
              </a:rPr>
              <a:t>The Cyber Dome. Operationalizing high-fidelity IOFAs into direct security actions.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706EB1-FB91-E014-D69F-D654D363338D}"/>
              </a:ext>
            </a:extLst>
          </p:cNvPr>
          <p:cNvSpPr txBox="1"/>
          <p:nvPr/>
        </p:nvSpPr>
        <p:spPr>
          <a:xfrm>
            <a:off x="385394" y="3606815"/>
            <a:ext cx="36562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6795FF"/>
                </a:solidFill>
                <a:latin typeface="Share Tech Mono" panose="020B0509050000020004" pitchFamily="49" charset="77"/>
              </a:rPr>
              <a:t>BENEFIT</a:t>
            </a:r>
            <a:endParaRPr lang="en-GB">
              <a:latin typeface="Hanken Grotesk Light" pitchFamily="2" charset="77"/>
            </a:endParaRPr>
          </a:p>
          <a:p>
            <a:r>
              <a:rPr lang="en-GB">
                <a:latin typeface="Hanken Grotesk Light" pitchFamily="2" charset="77"/>
              </a:rPr>
              <a:t>Feeding data directly into the stack to automate detecting before impact.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132AFE-C89C-22F2-3FA2-B794BF8D2FF7}"/>
              </a:ext>
            </a:extLst>
          </p:cNvPr>
          <p:cNvSpPr txBox="1"/>
          <p:nvPr/>
        </p:nvSpPr>
        <p:spPr>
          <a:xfrm>
            <a:off x="385394" y="2503260"/>
            <a:ext cx="40327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6795FF"/>
                </a:solidFill>
                <a:latin typeface="Share Tech Mono" panose="020B0509050000020004" pitchFamily="49" charset="77"/>
              </a:rPr>
              <a:t>INTEGRATION</a:t>
            </a:r>
            <a:endParaRPr lang="en-GB">
              <a:latin typeface="Hanken Grotesk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>
                <a:latin typeface="Hanken Grotesk Light" pitchFamily="2" charset="77"/>
              </a:rPr>
              <a:t>SIEM: </a:t>
            </a:r>
            <a:r>
              <a:rPr lang="en-GB">
                <a:latin typeface="Hanken Grotesk Light" pitchFamily="2" charset="77"/>
              </a:rPr>
              <a:t>Enhanced detection rules. </a:t>
            </a:r>
            <a:endParaRPr lang="en-GB" b="1">
              <a:latin typeface="Hanken Grotesk Ligh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>
                <a:latin typeface="Hanken Grotesk Light" pitchFamily="2" charset="77"/>
              </a:rPr>
              <a:t>SOAR: </a:t>
            </a:r>
            <a:r>
              <a:rPr lang="en-GB">
                <a:latin typeface="Hanken Grotesk Light" pitchFamily="2" charset="77"/>
              </a:rPr>
              <a:t>Automated blocking workflows.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>
                <a:latin typeface="Hanken Grotesk Light" pitchFamily="2" charset="77"/>
              </a:rPr>
              <a:t>Firewall/WAF: </a:t>
            </a:r>
            <a:r>
              <a:rPr lang="en-GB" err="1">
                <a:latin typeface="Hanken Grotesk Light" pitchFamily="2" charset="77"/>
              </a:rPr>
              <a:t>Preemptive</a:t>
            </a:r>
            <a:r>
              <a:rPr lang="en-GB">
                <a:latin typeface="Hanken Grotesk Light" pitchFamily="2" charset="77"/>
              </a:rPr>
              <a:t> blocklists.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35FFCBE-585C-F21E-D869-41772041C0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3485266" y="4345479"/>
            <a:ext cx="1031956" cy="1031956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6FA15D0-DC0A-38C2-F808-C50850FE4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336383" y="541678"/>
            <a:ext cx="548640" cy="548640"/>
          </a:xfrm>
          <a:prstGeom prst="rect">
            <a:avLst/>
          </a:prstGeom>
        </p:spPr>
      </p:pic>
      <p:pic>
        <p:nvPicPr>
          <p:cNvPr id="27" name="Picture 26" descr="A diagram of data and information&#10;&#10;AI-generated content may be incorrect.">
            <a:extLst>
              <a:ext uri="{FF2B5EF4-FFF2-40B4-BE49-F238E27FC236}">
                <a16:creationId xmlns:a16="http://schemas.microsoft.com/office/drawing/2014/main" id="{DEB87BC5-44E1-0571-A9B0-85BF1EA6B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933" y="501044"/>
            <a:ext cx="4233672" cy="41478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A237C2-131F-586E-C91B-DE2D1223B15F}"/>
              </a:ext>
            </a:extLst>
          </p:cNvPr>
          <p:cNvSpPr txBox="1"/>
          <p:nvPr/>
        </p:nvSpPr>
        <p:spPr>
          <a:xfrm>
            <a:off x="385394" y="349379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>
                <a:solidFill>
                  <a:schemeClr val="bg1">
                    <a:lumMod val="65000"/>
                  </a:schemeClr>
                </a:solidFill>
                <a:latin typeface="Hanken Grotesk Medium" pitchFamily="2" charset="77"/>
              </a:rPr>
              <a:t>Strategic pillar 3</a:t>
            </a:r>
            <a:endParaRPr lang="en-US" sz="11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669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77B7C24-6E57-AB54-C3B1-3C36C919970D}"/>
              </a:ext>
            </a:extLst>
          </p:cNvPr>
          <p:cNvGrpSpPr/>
          <p:nvPr/>
        </p:nvGrpSpPr>
        <p:grpSpPr>
          <a:xfrm>
            <a:off x="467214" y="3009295"/>
            <a:ext cx="1913751" cy="1264593"/>
            <a:chOff x="467214" y="3009295"/>
            <a:chExt cx="1913751" cy="12645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AE7123D-B91C-777C-9DDF-D63FF8FE5A3F}"/>
                </a:ext>
              </a:extLst>
            </p:cNvPr>
            <p:cNvSpPr/>
            <p:nvPr/>
          </p:nvSpPr>
          <p:spPr>
            <a:xfrm>
              <a:off x="502467" y="3106794"/>
              <a:ext cx="1800166" cy="1113404"/>
            </a:xfrm>
            <a:prstGeom prst="rect">
              <a:avLst/>
            </a:prstGeom>
            <a:solidFill>
              <a:srgbClr val="EFF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7B3E5503-E0FA-5FCD-2EC2-460ADE086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48" t="52418" r="61470" b="8366"/>
            <a:stretch/>
          </p:blipFill>
          <p:spPr>
            <a:xfrm>
              <a:off x="467214" y="3009295"/>
              <a:ext cx="1913751" cy="1264593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5234D50-F438-8E3B-4AEC-4B2820DEFCB4}"/>
                </a:ext>
              </a:extLst>
            </p:cNvPr>
            <p:cNvSpPr txBox="1"/>
            <p:nvPr/>
          </p:nvSpPr>
          <p:spPr>
            <a:xfrm>
              <a:off x="754406" y="3301648"/>
              <a:ext cx="151442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>
                  <a:latin typeface="Hanken Grotesk Light" pitchFamily="2" charset="77"/>
                </a:rPr>
                <a:t>Silent Push observes domain linked to </a:t>
              </a:r>
            </a:p>
            <a:p>
              <a:r>
                <a:rPr lang="en-GB" sz="1100">
                  <a:latin typeface="Hanken Grotesk Light" pitchFamily="2" charset="77"/>
                </a:rPr>
                <a:t>pre-weaponization activity. 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E344330-71D6-2745-7B62-5772D83CAF20}"/>
              </a:ext>
            </a:extLst>
          </p:cNvPr>
          <p:cNvGrpSpPr/>
          <p:nvPr/>
        </p:nvGrpSpPr>
        <p:grpSpPr>
          <a:xfrm>
            <a:off x="2619298" y="3009295"/>
            <a:ext cx="1913751" cy="1264593"/>
            <a:chOff x="2619298" y="3009295"/>
            <a:chExt cx="1913751" cy="12645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9F34309-13A9-D012-C535-75D8C5F8C539}"/>
                </a:ext>
              </a:extLst>
            </p:cNvPr>
            <p:cNvSpPr/>
            <p:nvPr/>
          </p:nvSpPr>
          <p:spPr>
            <a:xfrm>
              <a:off x="2679825" y="3249734"/>
              <a:ext cx="1800166" cy="699961"/>
            </a:xfrm>
            <a:prstGeom prst="rect">
              <a:avLst/>
            </a:prstGeom>
            <a:solidFill>
              <a:srgbClr val="EFF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A4C60AF4-308F-F46A-EB61-07268CCD5F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854" t="52613" r="26764" b="8171"/>
            <a:stretch/>
          </p:blipFill>
          <p:spPr>
            <a:xfrm>
              <a:off x="2619298" y="3009295"/>
              <a:ext cx="1913751" cy="126459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E43385C-E2BA-C40E-B816-B8869BBFBF6B}"/>
                </a:ext>
              </a:extLst>
            </p:cNvPr>
            <p:cNvSpPr txBox="1"/>
            <p:nvPr/>
          </p:nvSpPr>
          <p:spPr>
            <a:xfrm>
              <a:off x="2853644" y="3295908"/>
              <a:ext cx="1640036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>
                  <a:latin typeface="Hanken Grotesk Light" pitchFamily="2" charset="77"/>
                </a:rPr>
                <a:t>Silent Push publishes TLP Amber report. Fingerprints identified. 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9BA482-3EE0-621B-11C1-E2E7577817B3}"/>
              </a:ext>
            </a:extLst>
          </p:cNvPr>
          <p:cNvGrpSpPr/>
          <p:nvPr/>
        </p:nvGrpSpPr>
        <p:grpSpPr>
          <a:xfrm>
            <a:off x="4771382" y="3009295"/>
            <a:ext cx="1913750" cy="788669"/>
            <a:chOff x="4771382" y="3009295"/>
            <a:chExt cx="1913750" cy="7886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8E8A7EE-DE3E-41FB-E09C-9C32FEB4EC24}"/>
                </a:ext>
              </a:extLst>
            </p:cNvPr>
            <p:cNvSpPr/>
            <p:nvPr/>
          </p:nvSpPr>
          <p:spPr>
            <a:xfrm>
              <a:off x="4806763" y="3249735"/>
              <a:ext cx="1800881" cy="487530"/>
            </a:xfrm>
            <a:prstGeom prst="rect">
              <a:avLst/>
            </a:prstGeom>
            <a:solidFill>
              <a:srgbClr val="EFF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7A14ED24-5DE3-EF0A-ECF0-F06E1A9F67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93" t="19022" r="61525" b="56520"/>
            <a:stretch/>
          </p:blipFill>
          <p:spPr>
            <a:xfrm>
              <a:off x="4771382" y="3009295"/>
              <a:ext cx="1913750" cy="788669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83463B5-EB1E-2623-E684-94998B078EF3}"/>
                </a:ext>
              </a:extLst>
            </p:cNvPr>
            <p:cNvSpPr txBox="1"/>
            <p:nvPr/>
          </p:nvSpPr>
          <p:spPr>
            <a:xfrm>
              <a:off x="5029715" y="3265336"/>
              <a:ext cx="164003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>
                  <a:latin typeface="Hanken Grotesk Light" pitchFamily="2" charset="77"/>
                </a:rPr>
                <a:t>Competitors/victims report initial access.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BC5DB4A-D19B-AABC-9B14-9228F406865F}"/>
              </a:ext>
            </a:extLst>
          </p:cNvPr>
          <p:cNvGrpSpPr/>
          <p:nvPr/>
        </p:nvGrpSpPr>
        <p:grpSpPr>
          <a:xfrm>
            <a:off x="6923465" y="3009295"/>
            <a:ext cx="1913750" cy="788669"/>
            <a:chOff x="6923465" y="3009295"/>
            <a:chExt cx="1913750" cy="7886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974BE24-6684-0FC5-B9DF-B19E5062CE75}"/>
                </a:ext>
              </a:extLst>
            </p:cNvPr>
            <p:cNvSpPr/>
            <p:nvPr/>
          </p:nvSpPr>
          <p:spPr>
            <a:xfrm>
              <a:off x="6947453" y="3220107"/>
              <a:ext cx="1800881" cy="487530"/>
            </a:xfrm>
            <a:prstGeom prst="rect">
              <a:avLst/>
            </a:prstGeom>
            <a:solidFill>
              <a:srgbClr val="EFF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F2BE911A-FD52-D659-173A-B7C0AC3AC4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387" t="19642" r="26231" b="55900"/>
            <a:stretch/>
          </p:blipFill>
          <p:spPr>
            <a:xfrm>
              <a:off x="6923465" y="3009295"/>
              <a:ext cx="1913750" cy="78866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0943B0B-FF69-1832-7343-48A3995F300E}"/>
                </a:ext>
              </a:extLst>
            </p:cNvPr>
            <p:cNvSpPr txBox="1"/>
            <p:nvPr/>
          </p:nvSpPr>
          <p:spPr>
            <a:xfrm>
              <a:off x="7197179" y="3249735"/>
              <a:ext cx="1429503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>
                  <a:latin typeface="Hanken Grotesk Light" pitchFamily="2" charset="77"/>
                </a:rPr>
                <a:t>Public confirmation and validation.</a:t>
              </a: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6830CF9E-8B42-FA6A-C572-9E986059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231" y="800471"/>
            <a:ext cx="7989570" cy="371281"/>
          </a:xfrm>
        </p:spPr>
        <p:txBody>
          <a:bodyPr/>
          <a:lstStyle/>
          <a:p>
            <a:pPr algn="l">
              <a:buClrTx/>
              <a:buFontTx/>
            </a:pPr>
            <a:r>
              <a:rPr lang="en-US" sz="2500" b="1" cap="none">
                <a:solidFill>
                  <a:schemeClr val="tx1"/>
                </a:solidFill>
                <a:latin typeface="Hanken Grotesk Black" pitchFamily="2" charset="77"/>
                <a:cs typeface="Arial"/>
              </a:rPr>
              <a:t>Proof of Vision: </a:t>
            </a:r>
            <a:br>
              <a:rPr lang="en-US" sz="2500" b="1" cap="none">
                <a:solidFill>
                  <a:schemeClr val="tx1"/>
                </a:solidFill>
                <a:latin typeface="Hanken Grotesk Black" pitchFamily="2" charset="77"/>
                <a:cs typeface="Arial"/>
              </a:rPr>
            </a:br>
            <a:r>
              <a:rPr lang="en-US" sz="2500" b="1" cap="none">
                <a:solidFill>
                  <a:schemeClr val="tx1"/>
                </a:solidFill>
                <a:latin typeface="Hanken Grotesk Black" pitchFamily="2" charset="77"/>
                <a:cs typeface="Arial"/>
              </a:rPr>
              <a:t>The Salt Typhoon Case Study</a:t>
            </a:r>
            <a:endParaRPr lang="en-US" sz="2500" b="0" cap="none">
              <a:solidFill>
                <a:schemeClr val="tx1"/>
              </a:solidFill>
              <a:latin typeface="Hanken Grotesk Medium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518088-D425-8644-5C53-FA4C804A38FF}"/>
              </a:ext>
            </a:extLst>
          </p:cNvPr>
          <p:cNvSpPr txBox="1"/>
          <p:nvPr/>
        </p:nvSpPr>
        <p:spPr>
          <a:xfrm>
            <a:off x="386231" y="1187603"/>
            <a:ext cx="47356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>
                <a:latin typeface="Hanken Grotesk Light" pitchFamily="2" charset="77"/>
              </a:rPr>
              <a:t>Real-world validation of </a:t>
            </a:r>
            <a:r>
              <a:rPr lang="en-GB" sz="1600" err="1">
                <a:latin typeface="Hanken Grotesk Light" pitchFamily="2" charset="77"/>
              </a:rPr>
              <a:t>preemptive</a:t>
            </a:r>
            <a:r>
              <a:rPr lang="en-GB" sz="1600">
                <a:latin typeface="Hanken Grotesk Light" pitchFamily="2" charset="77"/>
              </a:rPr>
              <a:t> </a:t>
            </a:r>
            <a:r>
              <a:rPr lang="en-GB" sz="1600" err="1">
                <a:latin typeface="Hanken Grotesk Light" pitchFamily="2" charset="77"/>
              </a:rPr>
              <a:t>defense</a:t>
            </a:r>
            <a:r>
              <a:rPr lang="en-GB" sz="1600">
                <a:latin typeface="Hanken Grotesk Light" pitchFamily="2" charset="77"/>
              </a:rPr>
              <a:t>.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FA54B9-1904-43E3-97BA-CA3CF4757E49}"/>
              </a:ext>
            </a:extLst>
          </p:cNvPr>
          <p:cNvCxnSpPr>
            <a:cxnSpLocks/>
          </p:cNvCxnSpPr>
          <p:nvPr/>
        </p:nvCxnSpPr>
        <p:spPr>
          <a:xfrm>
            <a:off x="374998" y="2781509"/>
            <a:ext cx="840105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249005D-8714-93FF-7A3C-3E6C7F54B82F}"/>
              </a:ext>
            </a:extLst>
          </p:cNvPr>
          <p:cNvGrpSpPr/>
          <p:nvPr/>
        </p:nvGrpSpPr>
        <p:grpSpPr>
          <a:xfrm>
            <a:off x="374998" y="2779441"/>
            <a:ext cx="341095" cy="664944"/>
            <a:chOff x="400050" y="2294791"/>
            <a:chExt cx="341095" cy="133591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2ADA40B-D2F6-C240-82EC-36D8B499C097}"/>
                </a:ext>
              </a:extLst>
            </p:cNvPr>
            <p:cNvCxnSpPr>
              <a:cxnSpLocks/>
            </p:cNvCxnSpPr>
            <p:nvPr/>
          </p:nvCxnSpPr>
          <p:spPr>
            <a:xfrm>
              <a:off x="400050" y="2294791"/>
              <a:ext cx="0" cy="1335915"/>
            </a:xfrm>
            <a:prstGeom prst="line">
              <a:avLst/>
            </a:prstGeom>
            <a:ln w="12700">
              <a:solidFill>
                <a:srgbClr val="6795FF"/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76B17D7-1DBC-774F-910A-F8DDF4AFFAA9}"/>
                </a:ext>
              </a:extLst>
            </p:cNvPr>
            <p:cNvCxnSpPr>
              <a:cxnSpLocks/>
            </p:cNvCxnSpPr>
            <p:nvPr/>
          </p:nvCxnSpPr>
          <p:spPr>
            <a:xfrm>
              <a:off x="400050" y="3610362"/>
              <a:ext cx="341095" cy="0"/>
            </a:xfrm>
            <a:prstGeom prst="line">
              <a:avLst/>
            </a:prstGeom>
            <a:ln w="12700" cap="rnd">
              <a:solidFill>
                <a:srgbClr val="6795FF"/>
              </a:solidFill>
              <a:prstDash val="dash"/>
              <a:tailEnd type="oval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A20A15-CAEC-D977-D7C2-F446FE2A6AAD}"/>
              </a:ext>
            </a:extLst>
          </p:cNvPr>
          <p:cNvGrpSpPr/>
          <p:nvPr/>
        </p:nvGrpSpPr>
        <p:grpSpPr>
          <a:xfrm>
            <a:off x="2473180" y="2779441"/>
            <a:ext cx="341095" cy="654706"/>
            <a:chOff x="400050" y="2294791"/>
            <a:chExt cx="341095" cy="133591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9386FAF-F3B0-1F15-6C9B-133A6423C4F0}"/>
                </a:ext>
              </a:extLst>
            </p:cNvPr>
            <p:cNvCxnSpPr>
              <a:cxnSpLocks/>
            </p:cNvCxnSpPr>
            <p:nvPr/>
          </p:nvCxnSpPr>
          <p:spPr>
            <a:xfrm>
              <a:off x="400050" y="2294791"/>
              <a:ext cx="0" cy="1335915"/>
            </a:xfrm>
            <a:prstGeom prst="line">
              <a:avLst/>
            </a:prstGeom>
            <a:ln w="12700">
              <a:solidFill>
                <a:srgbClr val="6795FF"/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EC362-2980-A254-BD85-37FA1FC100BF}"/>
                </a:ext>
              </a:extLst>
            </p:cNvPr>
            <p:cNvCxnSpPr>
              <a:cxnSpLocks/>
            </p:cNvCxnSpPr>
            <p:nvPr/>
          </p:nvCxnSpPr>
          <p:spPr>
            <a:xfrm>
              <a:off x="400050" y="3610362"/>
              <a:ext cx="341095" cy="0"/>
            </a:xfrm>
            <a:prstGeom prst="line">
              <a:avLst/>
            </a:prstGeom>
            <a:ln w="12700" cap="rnd">
              <a:solidFill>
                <a:srgbClr val="6795FF"/>
              </a:solidFill>
              <a:prstDash val="dash"/>
              <a:tailEnd type="oval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50F4909-1AFB-FFEC-8951-D0EA1304893C}"/>
              </a:ext>
            </a:extLst>
          </p:cNvPr>
          <p:cNvCxnSpPr>
            <a:cxnSpLocks/>
          </p:cNvCxnSpPr>
          <p:nvPr/>
        </p:nvCxnSpPr>
        <p:spPr>
          <a:xfrm>
            <a:off x="4600834" y="2791696"/>
            <a:ext cx="0" cy="597621"/>
          </a:xfrm>
          <a:prstGeom prst="line">
            <a:avLst/>
          </a:prstGeom>
          <a:ln w="12700">
            <a:solidFill>
              <a:schemeClr val="accent3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5BB3B0A-48F0-FA04-83C5-41FD8B7D59B9}"/>
              </a:ext>
            </a:extLst>
          </p:cNvPr>
          <p:cNvCxnSpPr>
            <a:cxnSpLocks/>
          </p:cNvCxnSpPr>
          <p:nvPr/>
        </p:nvCxnSpPr>
        <p:spPr>
          <a:xfrm>
            <a:off x="4600834" y="3389317"/>
            <a:ext cx="341095" cy="0"/>
          </a:xfrm>
          <a:prstGeom prst="line">
            <a:avLst/>
          </a:prstGeom>
          <a:ln w="12700" cap="rnd">
            <a:solidFill>
              <a:schemeClr val="accent3"/>
            </a:solidFill>
            <a:prstDash val="dash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BEC74AE-405D-DB1F-C719-F4B3E1E034B3}"/>
              </a:ext>
            </a:extLst>
          </p:cNvPr>
          <p:cNvCxnSpPr>
            <a:cxnSpLocks/>
            <a:stCxn id="32" idx="4"/>
          </p:cNvCxnSpPr>
          <p:nvPr/>
        </p:nvCxnSpPr>
        <p:spPr>
          <a:xfrm>
            <a:off x="6776906" y="2858968"/>
            <a:ext cx="0" cy="530349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34AA7E6-A0CF-CF60-D067-D8CA4E23AC6D}"/>
              </a:ext>
            </a:extLst>
          </p:cNvPr>
          <p:cNvCxnSpPr>
            <a:cxnSpLocks/>
          </p:cNvCxnSpPr>
          <p:nvPr/>
        </p:nvCxnSpPr>
        <p:spPr>
          <a:xfrm>
            <a:off x="6776906" y="3389317"/>
            <a:ext cx="341095" cy="0"/>
          </a:xfrm>
          <a:prstGeom prst="line">
            <a:avLst/>
          </a:prstGeom>
          <a:ln w="12700" cap="rnd">
            <a:solidFill>
              <a:schemeClr val="tx1"/>
            </a:solidFill>
            <a:prstDash val="dash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B1C7E8F7-3884-8DB2-391D-E781B4E4E90A}"/>
              </a:ext>
            </a:extLst>
          </p:cNvPr>
          <p:cNvSpPr/>
          <p:nvPr/>
        </p:nvSpPr>
        <p:spPr>
          <a:xfrm>
            <a:off x="299413" y="2697607"/>
            <a:ext cx="167801" cy="16780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963EE84-99C4-E515-F506-4BADE4571650}"/>
              </a:ext>
            </a:extLst>
          </p:cNvPr>
          <p:cNvSpPr/>
          <p:nvPr/>
        </p:nvSpPr>
        <p:spPr>
          <a:xfrm>
            <a:off x="2389279" y="2707795"/>
            <a:ext cx="167801" cy="16780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8C309F9-F9A4-786D-A878-E7BF05E6A654}"/>
              </a:ext>
            </a:extLst>
          </p:cNvPr>
          <p:cNvSpPr/>
          <p:nvPr/>
        </p:nvSpPr>
        <p:spPr>
          <a:xfrm>
            <a:off x="4519239" y="2691167"/>
            <a:ext cx="167801" cy="16780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E8F054E-37AC-6636-18CE-5DC9C2088301}"/>
              </a:ext>
            </a:extLst>
          </p:cNvPr>
          <p:cNvSpPr/>
          <p:nvPr/>
        </p:nvSpPr>
        <p:spPr>
          <a:xfrm>
            <a:off x="6693005" y="2691167"/>
            <a:ext cx="167801" cy="16780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6A96E5-8925-F131-5053-04561C000DC7}"/>
              </a:ext>
            </a:extLst>
          </p:cNvPr>
          <p:cNvSpPr txBox="1"/>
          <p:nvPr/>
        </p:nvSpPr>
        <p:spPr>
          <a:xfrm>
            <a:off x="399429" y="2386566"/>
            <a:ext cx="15144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latin typeface="Hanken Grotesk Light" pitchFamily="2" charset="77"/>
              </a:rPr>
              <a:t>May 2025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1A72D1D-B90F-F309-3F5F-7A92F17A7A7C}"/>
              </a:ext>
            </a:extLst>
          </p:cNvPr>
          <p:cNvSpPr txBox="1"/>
          <p:nvPr/>
        </p:nvSpPr>
        <p:spPr>
          <a:xfrm>
            <a:off x="2564954" y="2386566"/>
            <a:ext cx="15144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latin typeface="Hanken Grotesk Light" pitchFamily="2" charset="77"/>
              </a:rPr>
              <a:t>June 16, 2025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9B4EC24-2EB9-270D-BD1B-CA0986EBED6E}"/>
              </a:ext>
            </a:extLst>
          </p:cNvPr>
          <p:cNvSpPr txBox="1"/>
          <p:nvPr/>
        </p:nvSpPr>
        <p:spPr>
          <a:xfrm>
            <a:off x="4712227" y="2386566"/>
            <a:ext cx="15144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latin typeface="Hanken Grotesk Light" pitchFamily="2" charset="77"/>
              </a:rPr>
              <a:t>July 2025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4CCA2FB-8E7D-91E6-1CFF-094064207032}"/>
              </a:ext>
            </a:extLst>
          </p:cNvPr>
          <p:cNvSpPr txBox="1"/>
          <p:nvPr/>
        </p:nvSpPr>
        <p:spPr>
          <a:xfrm>
            <a:off x="6852701" y="2386566"/>
            <a:ext cx="15144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latin typeface="Hanken Grotesk Light" pitchFamily="2" charset="77"/>
              </a:rPr>
              <a:t>October 2025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08A892F-A6B8-6F58-E851-860332D82059}"/>
              </a:ext>
            </a:extLst>
          </p:cNvPr>
          <p:cNvSpPr txBox="1"/>
          <p:nvPr/>
        </p:nvSpPr>
        <p:spPr>
          <a:xfrm>
            <a:off x="4359466" y="1755712"/>
            <a:ext cx="32904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latin typeface="Hanken Grotesk Light" pitchFamily="2" charset="77"/>
              </a:rPr>
              <a:t>The </a:t>
            </a:r>
            <a:r>
              <a:rPr lang="en-GB" b="1" err="1">
                <a:latin typeface="Hanken Grotesk Light" pitchFamily="2" charset="77"/>
              </a:rPr>
              <a:t>preemptive</a:t>
            </a:r>
            <a:r>
              <a:rPr lang="en-GB" b="1">
                <a:latin typeface="Hanken Grotesk Light" pitchFamily="2" charset="77"/>
              </a:rPr>
              <a:t> advantage:</a:t>
            </a:r>
          </a:p>
          <a:p>
            <a:pPr algn="ctr"/>
            <a:r>
              <a:rPr lang="en-GB" b="1">
                <a:solidFill>
                  <a:schemeClr val="tx1"/>
                </a:solidFill>
                <a:latin typeface="Hanken Grotesk Light" pitchFamily="2" charset="77"/>
              </a:rPr>
              <a:t>2+ months early warning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EC80DC9-3E25-402E-8727-3D2FA83DB725}"/>
              </a:ext>
            </a:extLst>
          </p:cNvPr>
          <p:cNvCxnSpPr>
            <a:cxnSpLocks/>
          </p:cNvCxnSpPr>
          <p:nvPr/>
        </p:nvCxnSpPr>
        <p:spPr>
          <a:xfrm>
            <a:off x="2473179" y="2011979"/>
            <a:ext cx="0" cy="83485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E014E34-2D39-C263-D4C0-BA19C1E5B211}"/>
              </a:ext>
            </a:extLst>
          </p:cNvPr>
          <p:cNvCxnSpPr>
            <a:cxnSpLocks/>
          </p:cNvCxnSpPr>
          <p:nvPr/>
        </p:nvCxnSpPr>
        <p:spPr>
          <a:xfrm>
            <a:off x="2473179" y="2011979"/>
            <a:ext cx="2363943" cy="0"/>
          </a:xfrm>
          <a:prstGeom prst="line">
            <a:avLst/>
          </a:prstGeom>
          <a:ln w="28575" cap="sq">
            <a:tailEnd type="arrow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8238778-8A25-1B91-FB8D-88CBC318D78F}"/>
              </a:ext>
            </a:extLst>
          </p:cNvPr>
          <p:cNvCxnSpPr>
            <a:cxnSpLocks/>
          </p:cNvCxnSpPr>
          <p:nvPr/>
        </p:nvCxnSpPr>
        <p:spPr>
          <a:xfrm>
            <a:off x="7688320" y="2011979"/>
            <a:ext cx="0" cy="35652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62DFF44-A0DD-2BD1-D30A-DA3ED8989D48}"/>
              </a:ext>
            </a:extLst>
          </p:cNvPr>
          <p:cNvCxnSpPr>
            <a:cxnSpLocks/>
          </p:cNvCxnSpPr>
          <p:nvPr/>
        </p:nvCxnSpPr>
        <p:spPr>
          <a:xfrm flipH="1">
            <a:off x="7197179" y="2013045"/>
            <a:ext cx="49114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DDB96AFC-0FB1-538A-A39C-714DBE38E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038862" y="841785"/>
            <a:ext cx="548640" cy="54864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FD2B484-3B6C-920A-D19C-60B2C640E0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 rot="10800000">
            <a:off x="5194692" y="139796"/>
            <a:ext cx="1031956" cy="10319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36368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A88C0-A673-8798-4CBB-4B5F841BD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8DB340E3-7D9C-80E9-6097-6643E9A69DE3}"/>
              </a:ext>
            </a:extLst>
          </p:cNvPr>
          <p:cNvSpPr/>
          <p:nvPr/>
        </p:nvSpPr>
        <p:spPr>
          <a:xfrm>
            <a:off x="4351835" y="1678365"/>
            <a:ext cx="8173839" cy="8236878"/>
          </a:xfrm>
          <a:prstGeom prst="ellipse">
            <a:avLst/>
          </a:prstGeom>
          <a:noFill/>
          <a:ln w="6350">
            <a:solidFill>
              <a:srgbClr val="6795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2BF3F0-9841-C8FA-824A-8A01077BC9D5}"/>
              </a:ext>
            </a:extLst>
          </p:cNvPr>
          <p:cNvGrpSpPr/>
          <p:nvPr/>
        </p:nvGrpSpPr>
        <p:grpSpPr>
          <a:xfrm>
            <a:off x="3480177" y="1154224"/>
            <a:ext cx="3217162" cy="1358783"/>
            <a:chOff x="4898762" y="1184490"/>
            <a:chExt cx="2724820" cy="1358783"/>
          </a:xfrm>
          <a:noFill/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882CA5CE-D9A1-66CB-3D0C-7C11763F740C}"/>
                </a:ext>
              </a:extLst>
            </p:cNvPr>
            <p:cNvSpPr/>
            <p:nvPr/>
          </p:nvSpPr>
          <p:spPr>
            <a:xfrm>
              <a:off x="4898762" y="1184490"/>
              <a:ext cx="2724820" cy="1358783"/>
            </a:xfrm>
            <a:prstGeom prst="roundRect">
              <a:avLst>
                <a:gd name="adj" fmla="val 6325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6E66A6C9-75EE-0611-F836-09A0ACA3E3B8}"/>
                </a:ext>
              </a:extLst>
            </p:cNvPr>
            <p:cNvSpPr/>
            <p:nvPr/>
          </p:nvSpPr>
          <p:spPr>
            <a:xfrm>
              <a:off x="4979160" y="1251499"/>
              <a:ext cx="2564025" cy="1224765"/>
            </a:xfrm>
            <a:prstGeom prst="round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r>
                <a:rPr lang="en-US" sz="4000" b="1">
                  <a:gradFill flip="none">
                    <a:gsLst>
                      <a:gs pos="0">
                        <a:srgbClr val="92D050"/>
                      </a:gs>
                      <a:gs pos="100000">
                        <a:srgbClr val="009051"/>
                      </a:gs>
                    </a:gsLst>
                    <a:lin ang="0" scaled="1"/>
                    <a:tileRect/>
                  </a:gradFill>
                  <a:latin typeface="Share Tech Mono"/>
                </a:rPr>
                <a:t>300+ Days</a:t>
              </a:r>
              <a:endParaRPr lang="en-US" sz="3200" b="1">
                <a:gradFill flip="none" rotWithShape="1">
                  <a:gsLst>
                    <a:gs pos="0">
                      <a:srgbClr val="92D050"/>
                    </a:gs>
                    <a:gs pos="100000">
                      <a:srgbClr val="009051"/>
                    </a:gs>
                  </a:gsLst>
                  <a:lin ang="0" scaled="1"/>
                  <a:tileRect/>
                </a:gradFill>
                <a:latin typeface="Share Tech Mono" panose="020B0509050000020004" pitchFamily="49" charset="77"/>
              </a:endParaRPr>
            </a:p>
            <a:p>
              <a:r>
                <a:rPr lang="en-US">
                  <a:solidFill>
                    <a:schemeClr val="tx1"/>
                  </a:solidFill>
                  <a:latin typeface="Hanken Grotesk Medium" pitchFamily="2" charset="77"/>
                </a:rPr>
                <a:t>Lead time for advanced</a:t>
              </a:r>
              <a:br>
                <a:rPr lang="en-US">
                  <a:solidFill>
                    <a:schemeClr val="tx1"/>
                  </a:solidFill>
                  <a:latin typeface="Hanken Grotesk Medium" pitchFamily="2" charset="77"/>
                </a:rPr>
              </a:br>
              <a:r>
                <a:rPr lang="en-US">
                  <a:solidFill>
                    <a:schemeClr val="tx1"/>
                  </a:solidFill>
                  <a:latin typeface="Hanken Grotesk Medium" pitchFamily="2" charset="77"/>
                </a:rPr>
                <a:t>APT infrastructure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3723CA-B12A-823B-3258-7A2024026770}"/>
              </a:ext>
            </a:extLst>
          </p:cNvPr>
          <p:cNvGrpSpPr/>
          <p:nvPr/>
        </p:nvGrpSpPr>
        <p:grpSpPr>
          <a:xfrm>
            <a:off x="343411" y="1154224"/>
            <a:ext cx="3217163" cy="1358783"/>
            <a:chOff x="1350787" y="1184490"/>
            <a:chExt cx="2724820" cy="1358783"/>
          </a:xfrm>
          <a:noFill/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628C02E7-D132-B475-A588-832D60780786}"/>
                </a:ext>
              </a:extLst>
            </p:cNvPr>
            <p:cNvSpPr/>
            <p:nvPr/>
          </p:nvSpPr>
          <p:spPr>
            <a:xfrm>
              <a:off x="1350787" y="1184490"/>
              <a:ext cx="2724820" cy="1358783"/>
            </a:xfrm>
            <a:prstGeom prst="roundRect">
              <a:avLst>
                <a:gd name="adj" fmla="val 6325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0AED3018-E9FE-0E50-3926-8E21EB8FFAE1}"/>
                </a:ext>
              </a:extLst>
            </p:cNvPr>
            <p:cNvSpPr/>
            <p:nvPr/>
          </p:nvSpPr>
          <p:spPr>
            <a:xfrm>
              <a:off x="1432252" y="1251499"/>
              <a:ext cx="2561890" cy="1224765"/>
            </a:xfrm>
            <a:prstGeom prst="round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r>
                <a:rPr lang="en-US" sz="4000" b="1">
                  <a:gradFill flip="none">
                    <a:gsLst>
                      <a:gs pos="0">
                        <a:srgbClr val="92D050"/>
                      </a:gs>
                      <a:gs pos="100000">
                        <a:srgbClr val="009051"/>
                      </a:gs>
                    </a:gsLst>
                    <a:lin ang="0" scaled="1"/>
                    <a:tileRect/>
                  </a:gradFill>
                  <a:latin typeface="Share Tech Mono"/>
                </a:rPr>
                <a:t>104 Days</a:t>
              </a:r>
              <a:endParaRPr lang="en-US" sz="3200" b="1">
                <a:gradFill flip="none" rotWithShape="1">
                  <a:gsLst>
                    <a:gs pos="0">
                      <a:srgbClr val="92D050"/>
                    </a:gs>
                    <a:gs pos="100000">
                      <a:srgbClr val="009051"/>
                    </a:gs>
                  </a:gsLst>
                  <a:lin ang="0" scaled="1"/>
                  <a:tileRect/>
                </a:gradFill>
                <a:latin typeface="Share Tech Mono" panose="020B0509050000020004" pitchFamily="49" charset="77"/>
              </a:endParaRPr>
            </a:p>
            <a:p>
              <a:r>
                <a:rPr lang="en-US">
                  <a:solidFill>
                    <a:schemeClr val="tx1"/>
                  </a:solidFill>
                  <a:latin typeface="Hanken Grotesk Medium" pitchFamily="2" charset="77"/>
                </a:rPr>
                <a:t>Average Early Detection </a:t>
              </a:r>
            </a:p>
            <a:p>
              <a:r>
                <a:rPr lang="en-US">
                  <a:solidFill>
                    <a:schemeClr val="tx1"/>
                  </a:solidFill>
                  <a:latin typeface="Hanken Grotesk Medium" pitchFamily="2" charset="77"/>
                </a:rPr>
                <a:t>Lead Time</a:t>
              </a:r>
            </a:p>
          </p:txBody>
        </p: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95795AF-A7DA-C53D-4B16-CF589C9588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975090"/>
              </p:ext>
            </p:extLst>
          </p:nvPr>
        </p:nvGraphicFramePr>
        <p:xfrm>
          <a:off x="608106" y="3017483"/>
          <a:ext cx="7248159" cy="1463341"/>
        </p:xfrm>
        <a:graphic>
          <a:graphicData uri="http://schemas.openxmlformats.org/drawingml/2006/table">
            <a:tbl>
              <a:tblPr firstRow="1" bandRow="1">
                <a:tableStyleId>{A66A5882-4A29-48D2-947B-A233D0AB77FD}</a:tableStyleId>
              </a:tblPr>
              <a:tblGrid>
                <a:gridCol w="2416053">
                  <a:extLst>
                    <a:ext uri="{9D8B030D-6E8A-4147-A177-3AD203B41FA5}">
                      <a16:colId xmlns:a16="http://schemas.microsoft.com/office/drawing/2014/main" val="1280266009"/>
                    </a:ext>
                  </a:extLst>
                </a:gridCol>
                <a:gridCol w="2416053">
                  <a:extLst>
                    <a:ext uri="{9D8B030D-6E8A-4147-A177-3AD203B41FA5}">
                      <a16:colId xmlns:a16="http://schemas.microsoft.com/office/drawing/2014/main" val="1185753841"/>
                    </a:ext>
                  </a:extLst>
                </a:gridCol>
                <a:gridCol w="2416053">
                  <a:extLst>
                    <a:ext uri="{9D8B030D-6E8A-4147-A177-3AD203B41FA5}">
                      <a16:colId xmlns:a16="http://schemas.microsoft.com/office/drawing/2014/main" val="2913972589"/>
                    </a:ext>
                  </a:extLst>
                </a:gridCol>
              </a:tblGrid>
              <a:tr h="334459">
                <a:tc>
                  <a:txBody>
                    <a:bodyPr/>
                    <a:lstStyle/>
                    <a:p>
                      <a:r>
                        <a:rPr lang="en-US" sz="1400" b="1" i="0">
                          <a:latin typeface="Hanken Grotesk Black" pitchFamily="2" charset="77"/>
                        </a:rPr>
                        <a:t>INDICATOR</a:t>
                      </a: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>
                          <a:latin typeface="Hanken Grotesk Black" pitchFamily="2" charset="77"/>
                        </a:rPr>
                        <a:t>THREAT TYPE</a:t>
                      </a: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>
                          <a:latin typeface="Hanken Grotesk Black" pitchFamily="2" charset="77"/>
                        </a:rPr>
                        <a:t>DETECTION LEAD TIME</a:t>
                      </a: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416068"/>
                  </a:ext>
                </a:extLst>
              </a:tr>
              <a:tr h="376294">
                <a:tc>
                  <a:txBody>
                    <a:bodyPr/>
                    <a:lstStyle/>
                    <a:p>
                      <a:r>
                        <a:rPr lang="en-US" sz="1400" b="0" i="0">
                          <a:latin typeface="Hanken Grotesk Medium" pitchFamily="2" charset="77"/>
                        </a:rPr>
                        <a:t>FIN7 Domain</a:t>
                      </a: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>
                          <a:latin typeface="Hanken Grotesk Medium" pitchFamily="2" charset="77"/>
                        </a:rPr>
                        <a:t>APT</a:t>
                      </a: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>
                          <a:latin typeface="Hanken Grotesk Medium" pitchFamily="2" charset="77"/>
                        </a:rPr>
                        <a:t>305 days lead time</a:t>
                      </a: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892515"/>
                  </a:ext>
                </a:extLst>
              </a:tr>
              <a:tr h="376294">
                <a:tc>
                  <a:txBody>
                    <a:bodyPr/>
                    <a:lstStyle/>
                    <a:p>
                      <a:r>
                        <a:rPr lang="en-US" sz="1400" b="0" i="0">
                          <a:latin typeface="Hanken Grotesk Medium" pitchFamily="2" charset="77"/>
                        </a:rPr>
                        <a:t>Lazarus IP</a:t>
                      </a: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>
                          <a:latin typeface="Hanken Grotesk Medium" pitchFamily="2" charset="77"/>
                        </a:rPr>
                        <a:t>APT</a:t>
                      </a: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>
                          <a:latin typeface="Hanken Grotesk Medium" pitchFamily="2" charset="77"/>
                        </a:rPr>
                        <a:t>142 days lead time</a:t>
                      </a: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214476"/>
                  </a:ext>
                </a:extLst>
              </a:tr>
              <a:tr h="376294">
                <a:tc>
                  <a:txBody>
                    <a:bodyPr/>
                    <a:lstStyle/>
                    <a:p>
                      <a:r>
                        <a:rPr lang="en-US" sz="1400" b="0" i="0">
                          <a:latin typeface="Hanken Grotesk Medium" pitchFamily="2" charset="77"/>
                        </a:rPr>
                        <a:t>PoisonSeed Domain</a:t>
                      </a: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>
                          <a:latin typeface="Hanken Grotesk Medium" pitchFamily="2" charset="77"/>
                        </a:rPr>
                        <a:t>E-crime group</a:t>
                      </a: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>
                          <a:latin typeface="Hanken Grotesk Medium" pitchFamily="2" charset="77"/>
                        </a:rPr>
                        <a:t>132 days lead time</a:t>
                      </a:r>
                    </a:p>
                  </a:txBody>
                  <a:tcPr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875205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EE0E3EFA-9728-68D8-D5BF-25D22D7A57E9}"/>
              </a:ext>
            </a:extLst>
          </p:cNvPr>
          <p:cNvSpPr txBox="1">
            <a:spLocks/>
          </p:cNvSpPr>
          <p:nvPr/>
        </p:nvSpPr>
        <p:spPr>
          <a:xfrm>
            <a:off x="515846" y="602374"/>
            <a:ext cx="7520115" cy="398087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buClrTx/>
              <a:buFontTx/>
            </a:pPr>
            <a:r>
              <a:rPr lang="en-US" sz="2500" b="1">
                <a:solidFill>
                  <a:schemeClr val="tx1"/>
                </a:solidFill>
                <a:latin typeface="Hanken Grotesk Black" pitchFamily="2" charset="77"/>
                <a:cs typeface="Arial"/>
              </a:rPr>
              <a:t>Metrics that matter: Buying time</a:t>
            </a:r>
            <a:endParaRPr lang="en-US" sz="2500">
              <a:solidFill>
                <a:schemeClr val="tx1"/>
              </a:solidFill>
              <a:latin typeface="Hanken Grotesk Medium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23CBCF-1CA0-DF47-D98B-0FF9BF1A1765}"/>
              </a:ext>
            </a:extLst>
          </p:cNvPr>
          <p:cNvSpPr txBox="1"/>
          <p:nvPr/>
        </p:nvSpPr>
        <p:spPr>
          <a:xfrm>
            <a:off x="515846" y="2630494"/>
            <a:ext cx="5314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Hanken Grotesk Black" pitchFamily="2" charset="77"/>
              </a:rPr>
              <a:t>Comparative lead times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74F93A-4DDA-7275-9B00-A1EFA7F77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117628" y="333448"/>
            <a:ext cx="548640" cy="5486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5A808C-9EAA-CE6E-C56A-73764B2725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16200000">
            <a:off x="7273458" y="-368541"/>
            <a:ext cx="1031956" cy="10319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00382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CE5BE-15F2-D210-4EC3-3F5120615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E6C1A1C4-17A9-102B-3AA9-09843A8980DD}"/>
              </a:ext>
            </a:extLst>
          </p:cNvPr>
          <p:cNvSpPr/>
          <p:nvPr/>
        </p:nvSpPr>
        <p:spPr>
          <a:xfrm>
            <a:off x="-2675171" y="-935502"/>
            <a:ext cx="6960820" cy="7014504"/>
          </a:xfrm>
          <a:prstGeom prst="ellipse">
            <a:avLst/>
          </a:prstGeom>
          <a:noFill/>
          <a:ln w="6350">
            <a:solidFill>
              <a:srgbClr val="6795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4ECA220-7AD4-1F64-5691-9104917B88AD}"/>
              </a:ext>
            </a:extLst>
          </p:cNvPr>
          <p:cNvSpPr txBox="1">
            <a:spLocks/>
          </p:cNvSpPr>
          <p:nvPr/>
        </p:nvSpPr>
        <p:spPr>
          <a:xfrm>
            <a:off x="287483" y="1198072"/>
            <a:ext cx="2665879" cy="1134903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buClrTx/>
              <a:buFontTx/>
            </a:pPr>
            <a:r>
              <a:rPr lang="en-US" sz="2400" b="1">
                <a:solidFill>
                  <a:schemeClr val="tx1"/>
                </a:solidFill>
                <a:latin typeface="Hanken Grotesk Black" pitchFamily="2" charset="77"/>
                <a:cs typeface="Arial"/>
              </a:rPr>
              <a:t>Trusted by the world’s largest organizations</a:t>
            </a:r>
            <a:endParaRPr lang="en-US" sz="2400" b="1">
              <a:solidFill>
                <a:schemeClr val="tx1"/>
              </a:solidFill>
              <a:latin typeface="Hanken Grotesk Black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8FE8FC-A7A6-C54D-3C59-CBF872A34206}"/>
              </a:ext>
            </a:extLst>
          </p:cNvPr>
          <p:cNvSpPr txBox="1"/>
          <p:nvPr/>
        </p:nvSpPr>
        <p:spPr>
          <a:xfrm>
            <a:off x="285485" y="2363950"/>
            <a:ext cx="23001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Hanken Grotesk Light" pitchFamily="2" charset="77"/>
              </a:rPr>
              <a:t>Critical financial and retail infrastructures rely on Silent Push.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06ABC4B-6271-9818-050F-36ABB08BA888}"/>
              </a:ext>
            </a:extLst>
          </p:cNvPr>
          <p:cNvSpPr/>
          <p:nvPr/>
        </p:nvSpPr>
        <p:spPr>
          <a:xfrm>
            <a:off x="2786911" y="1322689"/>
            <a:ext cx="1930365" cy="2498121"/>
          </a:xfrm>
          <a:prstGeom prst="roundRect">
            <a:avLst>
              <a:gd name="adj" fmla="val 6325"/>
            </a:avLst>
          </a:prstGeom>
          <a:solidFill>
            <a:srgbClr val="181C1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73A442F-A5A8-5E4D-5B1C-AF5660C6B32E}"/>
              </a:ext>
            </a:extLst>
          </p:cNvPr>
          <p:cNvSpPr/>
          <p:nvPr/>
        </p:nvSpPr>
        <p:spPr>
          <a:xfrm>
            <a:off x="4918582" y="1322689"/>
            <a:ext cx="1930365" cy="2498121"/>
          </a:xfrm>
          <a:prstGeom prst="roundRect">
            <a:avLst>
              <a:gd name="adj" fmla="val 6325"/>
            </a:avLst>
          </a:prstGeom>
          <a:solidFill>
            <a:srgbClr val="181C1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83FA1F9-AE3A-3BC3-470B-02732FA48969}"/>
              </a:ext>
            </a:extLst>
          </p:cNvPr>
          <p:cNvSpPr/>
          <p:nvPr/>
        </p:nvSpPr>
        <p:spPr>
          <a:xfrm>
            <a:off x="7050253" y="1324858"/>
            <a:ext cx="1930365" cy="2498121"/>
          </a:xfrm>
          <a:prstGeom prst="roundRect">
            <a:avLst>
              <a:gd name="adj" fmla="val 6325"/>
            </a:avLst>
          </a:prstGeom>
          <a:solidFill>
            <a:srgbClr val="181C1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green graph with green dots&#10;&#10;Description automatically generated">
            <a:extLst>
              <a:ext uri="{FF2B5EF4-FFF2-40B4-BE49-F238E27FC236}">
                <a16:creationId xmlns:a16="http://schemas.microsoft.com/office/drawing/2014/main" id="{E0A69C0E-82A9-CEC2-D981-7ECBB98765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21" t="8162" r="24247" b="9013"/>
          <a:stretch/>
        </p:blipFill>
        <p:spPr>
          <a:xfrm>
            <a:off x="2938419" y="1451543"/>
            <a:ext cx="1633581" cy="14942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0C84C1-4E30-D9D1-E5E0-0107D91B9E9D}"/>
              </a:ext>
            </a:extLst>
          </p:cNvPr>
          <p:cNvSpPr txBox="1"/>
          <p:nvPr/>
        </p:nvSpPr>
        <p:spPr>
          <a:xfrm>
            <a:off x="2786910" y="3091665"/>
            <a:ext cx="1930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Hanken Grotesk Black" pitchFamily="2" charset="77"/>
              </a:rPr>
              <a:t>The LARGEST </a:t>
            </a:r>
          </a:p>
          <a:p>
            <a:pPr algn="ctr"/>
            <a:r>
              <a:rPr lang="en-US" sz="1200" b="1">
                <a:solidFill>
                  <a:schemeClr val="bg1"/>
                </a:solidFill>
                <a:latin typeface="Hanken Grotesk Black" pitchFamily="2" charset="77"/>
              </a:rPr>
              <a:t>INVESTMENT COMPANY </a:t>
            </a:r>
          </a:p>
          <a:p>
            <a:pPr algn="ctr"/>
            <a:r>
              <a:rPr lang="en-US" sz="1200" b="1">
                <a:solidFill>
                  <a:schemeClr val="bg1"/>
                </a:solidFill>
                <a:latin typeface="Hanken Grotesk Black" pitchFamily="2" charset="77"/>
              </a:rPr>
              <a:t>in the world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682CBD-9F3B-DB25-8B56-D10C93D886DA}"/>
              </a:ext>
            </a:extLst>
          </p:cNvPr>
          <p:cNvSpPr txBox="1"/>
          <p:nvPr/>
        </p:nvSpPr>
        <p:spPr>
          <a:xfrm>
            <a:off x="4918581" y="3094635"/>
            <a:ext cx="1930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Hanken Grotesk Black" pitchFamily="2" charset="77"/>
              </a:rPr>
              <a:t>The LARGEST </a:t>
            </a:r>
          </a:p>
          <a:p>
            <a:pPr algn="ctr"/>
            <a:r>
              <a:rPr lang="en-US" sz="1200" b="1">
                <a:solidFill>
                  <a:schemeClr val="bg1"/>
                </a:solidFill>
                <a:latin typeface="Hanken Grotesk Black" pitchFamily="2" charset="77"/>
              </a:rPr>
              <a:t>STOCK EXCHANGE</a:t>
            </a:r>
          </a:p>
          <a:p>
            <a:pPr algn="ctr"/>
            <a:r>
              <a:rPr lang="en-US" sz="1200" b="1">
                <a:solidFill>
                  <a:schemeClr val="bg1"/>
                </a:solidFill>
                <a:latin typeface="Hanken Grotesk Black" pitchFamily="2" charset="77"/>
              </a:rPr>
              <a:t>in the world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6B40C-EA7B-A97A-FA91-8AA2C4C28531}"/>
              </a:ext>
            </a:extLst>
          </p:cNvPr>
          <p:cNvSpPr txBox="1"/>
          <p:nvPr/>
        </p:nvSpPr>
        <p:spPr>
          <a:xfrm>
            <a:off x="7050253" y="3091665"/>
            <a:ext cx="1930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Hanken Grotesk Black" pitchFamily="2" charset="77"/>
              </a:rPr>
              <a:t>The LARGEST </a:t>
            </a:r>
          </a:p>
          <a:p>
            <a:pPr algn="ctr"/>
            <a:r>
              <a:rPr lang="en-US" sz="1200" b="1">
                <a:solidFill>
                  <a:schemeClr val="bg1"/>
                </a:solidFill>
                <a:latin typeface="Hanken Grotesk Black" pitchFamily="2" charset="77"/>
              </a:rPr>
              <a:t>RETAILER</a:t>
            </a:r>
          </a:p>
          <a:p>
            <a:pPr algn="ctr"/>
            <a:r>
              <a:rPr lang="en-US" sz="1200" b="1">
                <a:solidFill>
                  <a:schemeClr val="bg1"/>
                </a:solidFill>
                <a:latin typeface="Hanken Grotesk Black" pitchFamily="2" charset="77"/>
              </a:rPr>
              <a:t>in the world</a:t>
            </a:r>
          </a:p>
        </p:txBody>
      </p:sp>
      <p:pic>
        <p:nvPicPr>
          <p:cNvPr id="17" name="Picture 16" descr="A green outline of a building&#10;&#10;Description automatically generated">
            <a:extLst>
              <a:ext uri="{FF2B5EF4-FFF2-40B4-BE49-F238E27FC236}">
                <a16:creationId xmlns:a16="http://schemas.microsoft.com/office/drawing/2014/main" id="{56ACF076-2721-63A3-0751-08C633690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030" y="1561187"/>
            <a:ext cx="1623489" cy="1360457"/>
          </a:xfrm>
          <a:prstGeom prst="rect">
            <a:avLst/>
          </a:prstGeom>
        </p:spPr>
      </p:pic>
      <p:pic>
        <p:nvPicPr>
          <p:cNvPr id="21" name="Picture 20" descr="A box with a bar code&#10;&#10;Description automatically generated">
            <a:extLst>
              <a:ext uri="{FF2B5EF4-FFF2-40B4-BE49-F238E27FC236}">
                <a16:creationId xmlns:a16="http://schemas.microsoft.com/office/drawing/2014/main" id="{C8C60A72-85B1-6C44-377B-E9B6B91D64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96" r="30316"/>
          <a:stretch/>
        </p:blipFill>
        <p:spPr>
          <a:xfrm>
            <a:off x="7579667" y="1494880"/>
            <a:ext cx="963548" cy="14267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C1BE9B-70F6-DAD3-9C94-4530904A8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420556" y="4282663"/>
            <a:ext cx="548640" cy="5486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0264AD-01C2-7B56-1411-81649A0D72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0000"/>
          </a:blip>
          <a:stretch>
            <a:fillRect/>
          </a:stretch>
        </p:blipFill>
        <p:spPr>
          <a:xfrm rot="5400000">
            <a:off x="1576386" y="4466549"/>
            <a:ext cx="1031956" cy="10319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7205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95DCD17-91A1-BDBB-41B4-64FC7A4A4317}"/>
              </a:ext>
            </a:extLst>
          </p:cNvPr>
          <p:cNvSpPr/>
          <p:nvPr/>
        </p:nvSpPr>
        <p:spPr>
          <a:xfrm>
            <a:off x="5339860" y="0"/>
            <a:ext cx="3804140" cy="4505740"/>
          </a:xfrm>
          <a:prstGeom prst="rect">
            <a:avLst/>
          </a:prstGeom>
          <a:solidFill>
            <a:srgbClr val="EFF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50F22-429E-A644-C760-92424F31C2BC}"/>
              </a:ext>
            </a:extLst>
          </p:cNvPr>
          <p:cNvSpPr txBox="1"/>
          <p:nvPr/>
        </p:nvSpPr>
        <p:spPr>
          <a:xfrm>
            <a:off x="5361966" y="2084857"/>
            <a:ext cx="4208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Hanken Grotesk Black" pitchFamily="2" charset="77"/>
              </a:rPr>
              <a:t>Arrests facilitated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F0EE48-35F6-B0F7-DDCA-4AC046FAAD73}"/>
              </a:ext>
            </a:extLst>
          </p:cNvPr>
          <p:cNvSpPr txBox="1"/>
          <p:nvPr/>
        </p:nvSpPr>
        <p:spPr>
          <a:xfrm>
            <a:off x="5396750" y="2563337"/>
            <a:ext cx="3769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Hanken Grotesk Medium" pitchFamily="2" charset="77"/>
              </a:rPr>
              <a:t>Actioned through Interpol via the Cybercrime</a:t>
            </a:r>
            <a:br>
              <a:rPr lang="en-US" sz="1200">
                <a:latin typeface="Hanken Grotesk Medium" pitchFamily="2" charset="77"/>
              </a:rPr>
            </a:br>
            <a:r>
              <a:rPr lang="en-US" sz="1200">
                <a:latin typeface="Hanken Grotesk Medium" pitchFamily="2" charset="77"/>
              </a:rPr>
              <a:t>Atlas using Silent Push platform access.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712826-6D15-AA40-6A89-35AB85B676E0}"/>
              </a:ext>
            </a:extLst>
          </p:cNvPr>
          <p:cNvSpPr txBox="1"/>
          <p:nvPr/>
        </p:nvSpPr>
        <p:spPr>
          <a:xfrm>
            <a:off x="5361966" y="3276891"/>
            <a:ext cx="4577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Hanken Grotesk Black" pitchFamily="2" charset="77"/>
              </a:rPr>
              <a:t>US Treasury Sanctions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E0D75B-0008-E47D-C26B-0CCC0159B703}"/>
              </a:ext>
            </a:extLst>
          </p:cNvPr>
          <p:cNvSpPr txBox="1"/>
          <p:nvPr/>
        </p:nvSpPr>
        <p:spPr>
          <a:xfrm>
            <a:off x="5361964" y="3703918"/>
            <a:ext cx="3804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Hanken Grotesk Medium" pitchFamily="2" charset="77"/>
              </a:rPr>
              <a:t>Official sanctions issued against threat</a:t>
            </a:r>
            <a:br>
              <a:rPr lang="en-US" sz="1200">
                <a:latin typeface="Hanken Grotesk Medium" pitchFamily="2" charset="77"/>
              </a:rPr>
            </a:br>
            <a:r>
              <a:rPr lang="en-US" sz="1200">
                <a:latin typeface="Hanken Grotesk Medium" pitchFamily="2" charset="77"/>
              </a:rPr>
              <a:t>actors (FUNNULL)  based directly on</a:t>
            </a:r>
            <a:br>
              <a:rPr lang="en-US" sz="1200">
                <a:latin typeface="Hanken Grotesk Medium" pitchFamily="2" charset="77"/>
              </a:rPr>
            </a:br>
            <a:r>
              <a:rPr lang="en-US" sz="1200">
                <a:latin typeface="Hanken Grotesk Medium" pitchFamily="2" charset="77"/>
              </a:rPr>
              <a:t>Silent Push intelligence.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2BEB9EF-87F7-3B32-AE2A-314BEFD2F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577409"/>
            <a:ext cx="4960620" cy="692781"/>
          </a:xfrm>
        </p:spPr>
        <p:txBody>
          <a:bodyPr/>
          <a:lstStyle/>
          <a:p>
            <a:pPr>
              <a:buClrTx/>
              <a:buFontTx/>
            </a:pPr>
            <a:r>
              <a:rPr lang="en-US" sz="2500" b="1" cap="none">
                <a:solidFill>
                  <a:schemeClr val="tx1"/>
                </a:solidFill>
                <a:latin typeface="Hanken Grotesk Black" pitchFamily="2" charset="77"/>
                <a:cs typeface="Arial"/>
              </a:rPr>
              <a:t>Disrupting the adversary: </a:t>
            </a:r>
            <a:br>
              <a:rPr lang="en-US" sz="2500" b="1" cap="none">
                <a:solidFill>
                  <a:schemeClr val="tx1"/>
                </a:solidFill>
                <a:latin typeface="Hanken Grotesk Black" pitchFamily="2" charset="77"/>
                <a:cs typeface="Arial"/>
              </a:rPr>
            </a:br>
            <a:r>
              <a:rPr lang="en-US" sz="2500" b="1" cap="none">
                <a:solidFill>
                  <a:schemeClr val="tx1"/>
                </a:solidFill>
                <a:latin typeface="Hanken Grotesk Black" pitchFamily="2" charset="77"/>
                <a:cs typeface="Arial"/>
              </a:rPr>
              <a:t>Global law enforcement impact</a:t>
            </a:r>
            <a:endParaRPr lang="en-US" sz="2500" b="0" cap="none">
              <a:solidFill>
                <a:schemeClr val="tx1"/>
              </a:solidFill>
              <a:latin typeface="Hanken Grotesk Medium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68AF58-CA3B-93C1-C7C9-3C2E49F2FD25}"/>
              </a:ext>
            </a:extLst>
          </p:cNvPr>
          <p:cNvSpPr txBox="1"/>
          <p:nvPr/>
        </p:nvSpPr>
        <p:spPr>
          <a:xfrm>
            <a:off x="5361966" y="1237514"/>
            <a:ext cx="24548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>
                <a:gradFill flip="none">
                  <a:gsLst>
                    <a:gs pos="0">
                      <a:srgbClr val="92D050"/>
                    </a:gs>
                    <a:gs pos="100000">
                      <a:srgbClr val="009051"/>
                    </a:gs>
                  </a:gsLst>
                  <a:lin ang="0" scaled="1"/>
                  <a:tileRect/>
                </a:gradFill>
                <a:latin typeface="Share Tech Mono"/>
              </a:rPr>
              <a:t>2000+</a:t>
            </a:r>
            <a:endParaRPr lang="en-US" sz="4800" b="1">
              <a:gradFill flip="none" rotWithShape="1">
                <a:gsLst>
                  <a:gs pos="0">
                    <a:srgbClr val="92D050"/>
                  </a:gs>
                  <a:gs pos="100000">
                    <a:srgbClr val="009051"/>
                  </a:gs>
                </a:gsLst>
                <a:lin ang="0" scaled="1"/>
                <a:tileRect/>
              </a:gradFill>
              <a:latin typeface="Share Tech Mono" panose="020B0509050000020004" pitchFamily="49" charset="77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3D3AAB-F582-B9BA-D571-87D0873EEF4E}"/>
              </a:ext>
            </a:extLst>
          </p:cNvPr>
          <p:cNvSpPr/>
          <p:nvPr/>
        </p:nvSpPr>
        <p:spPr>
          <a:xfrm>
            <a:off x="-2388820" y="3426556"/>
            <a:ext cx="6960820" cy="7014504"/>
          </a:xfrm>
          <a:prstGeom prst="ellipse">
            <a:avLst/>
          </a:prstGeom>
          <a:noFill/>
          <a:ln w="6350">
            <a:solidFill>
              <a:srgbClr val="6795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Several papers with arrows pointing to the top&#10;&#10;AI-generated content may be incorrect.">
            <a:extLst>
              <a:ext uri="{FF2B5EF4-FFF2-40B4-BE49-F238E27FC236}">
                <a16:creationId xmlns:a16="http://schemas.microsoft.com/office/drawing/2014/main" id="{37892BDC-1651-8842-BB90-18755D346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538" y="1928714"/>
            <a:ext cx="4056143" cy="30607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37B44F-C7C3-ECBE-FE80-8EDBF7D706ED}"/>
              </a:ext>
            </a:extLst>
          </p:cNvPr>
          <p:cNvSpPr txBox="1"/>
          <p:nvPr/>
        </p:nvSpPr>
        <p:spPr>
          <a:xfrm>
            <a:off x="1154103" y="1539024"/>
            <a:ext cx="2852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Share Tech Mono" panose="020B0509050000020004" pitchFamily="49" charset="77"/>
              </a:rPr>
              <a:t>SILENT PUSH INTELLIGENCE STREAM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CC9626-7A25-E155-96BE-F6E8AE5BC4C3}"/>
              </a:ext>
            </a:extLst>
          </p:cNvPr>
          <p:cNvCxnSpPr>
            <a:cxnSpLocks/>
          </p:cNvCxnSpPr>
          <p:nvPr/>
        </p:nvCxnSpPr>
        <p:spPr>
          <a:xfrm>
            <a:off x="5489979" y="3178546"/>
            <a:ext cx="3688157" cy="0"/>
          </a:xfrm>
          <a:prstGeom prst="line">
            <a:avLst/>
          </a:prstGeom>
          <a:ln w="9525">
            <a:solidFill>
              <a:srgbClr val="6795FF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966A7CF6-639D-32F1-4A41-2856E49AE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117628" y="333448"/>
            <a:ext cx="548640" cy="5486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2C214A-A15F-8324-8A5B-C8D2DDB8B4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 rot="16200000">
            <a:off x="7273458" y="-368541"/>
            <a:ext cx="1031956" cy="10319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80999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970C8-6D8D-C79E-7173-DB7ACCD84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orange gradient&#10;&#10;Description automatically generated">
            <a:extLst>
              <a:ext uri="{FF2B5EF4-FFF2-40B4-BE49-F238E27FC236}">
                <a16:creationId xmlns:a16="http://schemas.microsoft.com/office/drawing/2014/main" id="{4B7513D3-E5E5-5226-EA62-D38892CCE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0B041A2-F961-ECEA-8ACB-B4FBBA715BAE}"/>
              </a:ext>
            </a:extLst>
          </p:cNvPr>
          <p:cNvSpPr/>
          <p:nvPr/>
        </p:nvSpPr>
        <p:spPr>
          <a:xfrm>
            <a:off x="181626" y="2404996"/>
            <a:ext cx="9331891" cy="4019151"/>
          </a:xfrm>
          <a:prstGeom prst="rect">
            <a:avLst/>
          </a:prstGeom>
          <a:noFill/>
          <a:ln w="6350">
            <a:solidFill>
              <a:srgbClr val="6795F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D1B7CD0-4177-B3EB-D196-996917212769}"/>
              </a:ext>
            </a:extLst>
          </p:cNvPr>
          <p:cNvSpPr/>
          <p:nvPr/>
        </p:nvSpPr>
        <p:spPr>
          <a:xfrm>
            <a:off x="3148991" y="1705995"/>
            <a:ext cx="2568757" cy="2816661"/>
          </a:xfrm>
          <a:prstGeom prst="roundRect">
            <a:avLst>
              <a:gd name="adj" fmla="val 6325"/>
            </a:avLst>
          </a:prstGeom>
          <a:solidFill>
            <a:srgbClr val="181C1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E777B4A-6696-FF13-C8B2-05FAFE732CD1}"/>
              </a:ext>
            </a:extLst>
          </p:cNvPr>
          <p:cNvSpPr/>
          <p:nvPr/>
        </p:nvSpPr>
        <p:spPr>
          <a:xfrm>
            <a:off x="6021937" y="1705995"/>
            <a:ext cx="2568757" cy="2816661"/>
          </a:xfrm>
          <a:prstGeom prst="roundRect">
            <a:avLst>
              <a:gd name="adj" fmla="val 6325"/>
            </a:avLst>
          </a:prstGeom>
          <a:solidFill>
            <a:srgbClr val="181C1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AF638A-D5FD-3F63-4A6C-67B2DDE06857}"/>
              </a:ext>
            </a:extLst>
          </p:cNvPr>
          <p:cNvSpPr/>
          <p:nvPr/>
        </p:nvSpPr>
        <p:spPr>
          <a:xfrm>
            <a:off x="381078" y="1705995"/>
            <a:ext cx="2568757" cy="2816661"/>
          </a:xfrm>
          <a:prstGeom prst="roundRect">
            <a:avLst>
              <a:gd name="adj" fmla="val 6325"/>
            </a:avLst>
          </a:prstGeom>
          <a:solidFill>
            <a:srgbClr val="181C1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0A33EE-48B6-A378-E743-CAF70EF9160A}"/>
              </a:ext>
            </a:extLst>
          </p:cNvPr>
          <p:cNvSpPr txBox="1">
            <a:spLocks/>
          </p:cNvSpPr>
          <p:nvPr/>
        </p:nvSpPr>
        <p:spPr>
          <a:xfrm>
            <a:off x="567288" y="347041"/>
            <a:ext cx="4603228" cy="692781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buClrTx/>
              <a:buFontTx/>
            </a:pPr>
            <a:r>
              <a:rPr lang="en-US" sz="2400" b="1">
                <a:latin typeface="Hanken Grotesk Black" pitchFamily="2" charset="77"/>
                <a:cs typeface="Arial"/>
              </a:rPr>
              <a:t>The enterprise advantage</a:t>
            </a:r>
            <a:endParaRPr lang="en-US" sz="2400">
              <a:latin typeface="Hanken Grotesk Medium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CC6788-B0D9-DBA2-898B-3674FC6D5A18}"/>
              </a:ext>
            </a:extLst>
          </p:cNvPr>
          <p:cNvSpPr txBox="1"/>
          <p:nvPr/>
        </p:nvSpPr>
        <p:spPr>
          <a:xfrm>
            <a:off x="567288" y="1018036"/>
            <a:ext cx="6976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Why leading enterprises are shifting to Silent Push Preemptive Defense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0DA8EAB-3CDB-18EC-70BA-CA29985B238B}"/>
              </a:ext>
            </a:extLst>
          </p:cNvPr>
          <p:cNvSpPr txBox="1">
            <a:spLocks/>
          </p:cNvSpPr>
          <p:nvPr/>
        </p:nvSpPr>
        <p:spPr>
          <a:xfrm>
            <a:off x="559862" y="2777075"/>
            <a:ext cx="2212848" cy="1741458"/>
          </a:xfrm>
          <a:prstGeom prst="roundRect">
            <a:avLst>
              <a:gd name="adj" fmla="val 1736"/>
            </a:avLst>
          </a:prstGeom>
          <a:noFill/>
          <a:ln w="19050">
            <a:noFill/>
          </a:ln>
          <a:effectLst/>
        </p:spPr>
        <p:txBody>
          <a:bodyPr lIns="180000" tIns="180000" rIns="180000" bIns="18000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795FF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2pPr>
            <a:lvl3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795FF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3pPr>
            <a:lvl4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795FF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4pPr>
            <a:lvl5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795FF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accent2"/>
                </a:solidFill>
                <a:latin typeface="Share Tech Mono" panose="020B0509050000020004" pitchFamily="49" charset="77"/>
              </a:rPr>
              <a:t>EFFICIENCY</a:t>
            </a:r>
          </a:p>
          <a:p>
            <a:r>
              <a:rPr lang="en-US" sz="1200">
                <a:latin typeface="Hanken Grotesk Medium" pitchFamily="2" charset="77"/>
              </a:rPr>
              <a:t>SOC ROI</a:t>
            </a:r>
            <a:br>
              <a:rPr lang="en-US" sz="1600">
                <a:latin typeface="Hanken Grotesk Light"/>
              </a:rPr>
            </a:br>
            <a:r>
              <a:rPr lang="en-US" sz="1200" b="0">
                <a:latin typeface="Hanken Grotesk Light"/>
              </a:rPr>
              <a:t>Prevent, don’t react. Drastically reduce alert volume and false positives by filtering internet noise.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2B29BFA-D26B-4B3A-084A-DC812E45AFC2}"/>
              </a:ext>
            </a:extLst>
          </p:cNvPr>
          <p:cNvSpPr txBox="1">
            <a:spLocks/>
          </p:cNvSpPr>
          <p:nvPr/>
        </p:nvSpPr>
        <p:spPr>
          <a:xfrm>
            <a:off x="3328168" y="2777075"/>
            <a:ext cx="2212848" cy="1741458"/>
          </a:xfrm>
          <a:prstGeom prst="roundRect">
            <a:avLst>
              <a:gd name="adj" fmla="val 1736"/>
            </a:avLst>
          </a:prstGeom>
          <a:noFill/>
          <a:ln w="19050">
            <a:noFill/>
          </a:ln>
          <a:effectLst/>
        </p:spPr>
        <p:txBody>
          <a:bodyPr lIns="180000" tIns="180000" rIns="180000" bIns="18000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795FF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2pPr>
            <a:lvl3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795FF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3pPr>
            <a:lvl4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795FF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4pPr>
            <a:lvl5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795FF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accent2"/>
                </a:solidFill>
                <a:latin typeface="Share Tech Mono"/>
              </a:rPr>
              <a:t>CLARITY</a:t>
            </a:r>
            <a:endParaRPr lang="en-US" sz="1800">
              <a:solidFill>
                <a:schemeClr val="accent2"/>
              </a:solidFill>
              <a:latin typeface="Hanken Grotesk Light"/>
            </a:endParaRPr>
          </a:p>
          <a:p>
            <a:r>
              <a:rPr lang="en-US" sz="1200">
                <a:latin typeface="Hanken Grotesk Medium" pitchFamily="2" charset="77"/>
              </a:rPr>
              <a:t>IR ROI</a:t>
            </a:r>
            <a:br>
              <a:rPr lang="en-US" sz="1200">
                <a:latin typeface="Hanken Grotesk Light"/>
              </a:rPr>
            </a:br>
            <a:r>
              <a:rPr lang="en-US" sz="1200" b="0">
                <a:latin typeface="Hanken Grotesk Light"/>
              </a:rPr>
              <a:t>Deterministic data. Eliminate chaos with ‘True’ or ‘False’ attribution rather than probability scores.  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6492AE1-DBD6-694E-5810-16291B876715}"/>
              </a:ext>
            </a:extLst>
          </p:cNvPr>
          <p:cNvSpPr txBox="1">
            <a:spLocks/>
          </p:cNvSpPr>
          <p:nvPr/>
        </p:nvSpPr>
        <p:spPr>
          <a:xfrm>
            <a:off x="6236855" y="2777075"/>
            <a:ext cx="2212848" cy="1611725"/>
          </a:xfrm>
          <a:prstGeom prst="roundRect">
            <a:avLst>
              <a:gd name="adj" fmla="val 1736"/>
            </a:avLst>
          </a:prstGeom>
          <a:noFill/>
          <a:ln w="19050">
            <a:noFill/>
          </a:ln>
          <a:effectLst/>
        </p:spPr>
        <p:txBody>
          <a:bodyPr lIns="180000" tIns="180000" rIns="180000" bIns="18000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795FF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2pPr>
            <a:lvl3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795FF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3pPr>
            <a:lvl4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795FF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4pPr>
            <a:lvl5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795FF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accent2"/>
                </a:solidFill>
                <a:latin typeface="Share Tech Mono"/>
              </a:rPr>
              <a:t>SCOPE</a:t>
            </a:r>
            <a:endParaRPr lang="en-US" sz="1800">
              <a:solidFill>
                <a:schemeClr val="accent2"/>
              </a:solidFill>
              <a:latin typeface="Hanken Grotesk Light"/>
            </a:endParaRPr>
          </a:p>
          <a:p>
            <a:r>
              <a:rPr lang="en-US" sz="1200">
                <a:latin typeface="Hanken Grotesk Medium" pitchFamily="2" charset="77"/>
              </a:rPr>
              <a:t>CTI and Fraud ROI</a:t>
            </a:r>
            <a:br>
              <a:rPr lang="en-US" sz="1200">
                <a:latin typeface="Hanken Grotesk Light"/>
              </a:rPr>
            </a:br>
            <a:r>
              <a:rPr lang="en-US" sz="1200" b="0">
                <a:latin typeface="Hanken Grotesk Light"/>
              </a:rPr>
              <a:t>Hunt, don’t read.</a:t>
            </a:r>
            <a:br>
              <a:rPr lang="en-US" sz="1200" b="0">
                <a:latin typeface="Hanken Grotesk Light"/>
              </a:rPr>
            </a:br>
            <a:r>
              <a:rPr lang="en-US" sz="1200" b="0">
                <a:latin typeface="Hanken Grotesk Light"/>
              </a:rPr>
              <a:t>Cover cyber, fraud and insider threats in a single context graph. 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FE0C31D6-201C-0199-F0F9-B9A7CD806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14166" y="1972788"/>
            <a:ext cx="793822" cy="793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BBAC96C6-9101-FA56-27B7-F1F31DE485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9068" y="1971306"/>
            <a:ext cx="1156805" cy="7953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8FCDB917-8FCF-553B-E5ED-A326352962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44144" y="1932759"/>
            <a:ext cx="705566" cy="8338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1670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2F70C-72F3-8954-E438-5C6DAB85F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37BF1E1-7D48-6A1F-43F8-ECC263AA401F}"/>
              </a:ext>
            </a:extLst>
          </p:cNvPr>
          <p:cNvSpPr txBox="1">
            <a:spLocks/>
          </p:cNvSpPr>
          <p:nvPr/>
        </p:nvSpPr>
        <p:spPr>
          <a:xfrm>
            <a:off x="495149" y="616268"/>
            <a:ext cx="8153701" cy="3398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buClrTx/>
              <a:buFontTx/>
            </a:pPr>
            <a:r>
              <a:rPr lang="en-US" sz="2000" b="1">
                <a:solidFill>
                  <a:schemeClr val="tx1"/>
                </a:solidFill>
                <a:latin typeface="Hanken Grotesk Black" pitchFamily="2" charset="77"/>
              </a:rPr>
              <a:t>Building the ‘Preemptive Core’:</a:t>
            </a:r>
          </a:p>
          <a:p>
            <a:pPr algn="l">
              <a:buClrTx/>
              <a:buFontTx/>
            </a:pPr>
            <a:r>
              <a:rPr lang="en-US" sz="2000" b="1">
                <a:solidFill>
                  <a:schemeClr val="tx1"/>
                </a:solidFill>
                <a:latin typeface="Hanken Grotesk Black" pitchFamily="2" charset="77"/>
              </a:rPr>
              <a:t>Operationalizing Preemptive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E341E9-548D-8978-1B68-45DE8DB9E638}"/>
              </a:ext>
            </a:extLst>
          </p:cNvPr>
          <p:cNvSpPr txBox="1"/>
          <p:nvPr/>
        </p:nvSpPr>
        <p:spPr>
          <a:xfrm>
            <a:off x="1026228" y="1459871"/>
            <a:ext cx="1843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1. IdP: </a:t>
            </a:r>
          </a:p>
          <a:p>
            <a:r>
              <a:rPr lang="en-US"/>
              <a:t>High-risk login logic.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518B6A-3F26-7CB7-BA86-B76B730716EA}"/>
              </a:ext>
            </a:extLst>
          </p:cNvPr>
          <p:cNvSpPr txBox="1"/>
          <p:nvPr/>
        </p:nvSpPr>
        <p:spPr>
          <a:xfrm>
            <a:off x="852498" y="2427759"/>
            <a:ext cx="1648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2. SIEM: </a:t>
            </a:r>
          </a:p>
          <a:p>
            <a:r>
              <a:rPr lang="en-US"/>
              <a:t>Detection rules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03CE25-6A0A-C044-A78C-8A38F80A66B3}"/>
              </a:ext>
            </a:extLst>
          </p:cNvPr>
          <p:cNvSpPr txBox="1"/>
          <p:nvPr/>
        </p:nvSpPr>
        <p:spPr>
          <a:xfrm>
            <a:off x="5961981" y="1425019"/>
            <a:ext cx="1752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3. WAF / Firewall: </a:t>
            </a:r>
          </a:p>
          <a:p>
            <a:r>
              <a:rPr lang="en-US"/>
              <a:t>Blocklists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E2BA16-C251-85DF-48E2-57EDB7659632}"/>
              </a:ext>
            </a:extLst>
          </p:cNvPr>
          <p:cNvSpPr txBox="1"/>
          <p:nvPr/>
        </p:nvSpPr>
        <p:spPr>
          <a:xfrm>
            <a:off x="6480440" y="2427759"/>
            <a:ext cx="2384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4. Fraud Checks: </a:t>
            </a:r>
          </a:p>
          <a:p>
            <a:r>
              <a:rPr lang="en-US"/>
              <a:t>Transaction verification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BB7BA46-AB6C-8C56-53E5-331B2B69A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969" y="3811416"/>
            <a:ext cx="541796" cy="17917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73F4DB9-A757-E032-464D-02F5D19878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172" b="27069"/>
          <a:stretch>
            <a:fillRect/>
          </a:stretch>
        </p:blipFill>
        <p:spPr>
          <a:xfrm>
            <a:off x="4723107" y="3795929"/>
            <a:ext cx="579733" cy="1902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062466F-750A-3F68-CBC2-FFC5D0FC7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858" y="3769072"/>
            <a:ext cx="704251" cy="2077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0C955FE-3236-573D-64CC-70C7EE26A8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6205" b="39658"/>
          <a:stretch>
            <a:fillRect/>
          </a:stretch>
        </p:blipFill>
        <p:spPr>
          <a:xfrm>
            <a:off x="4939314" y="4170320"/>
            <a:ext cx="937558" cy="1268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F2EC585-5D50-AE89-5170-F6C1F79EDBA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5149" y="3716455"/>
            <a:ext cx="882288" cy="3864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236657A-C73D-DFC5-6CC0-29D742B7350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0290" b="18841"/>
          <a:stretch>
            <a:fillRect/>
          </a:stretch>
        </p:blipFill>
        <p:spPr>
          <a:xfrm>
            <a:off x="7346771" y="4145784"/>
            <a:ext cx="627260" cy="1902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1DFC32C-A0FA-27D1-0374-8B1F9AB969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5402" y="4105744"/>
            <a:ext cx="1067705" cy="280922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FEFED1CA-C04E-1D9E-9F65-504B1D0D11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57719" y="4552907"/>
            <a:ext cx="1056046" cy="1026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2548E09-589C-0A0C-AC42-BEB2AD18EB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45175" y="3795929"/>
            <a:ext cx="882288" cy="177589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2C318C6F-E4AF-C957-BC4B-9ACC3A47C7BA}"/>
              </a:ext>
            </a:extLst>
          </p:cNvPr>
          <p:cNvGrpSpPr/>
          <p:nvPr/>
        </p:nvGrpSpPr>
        <p:grpSpPr>
          <a:xfrm>
            <a:off x="5605802" y="3771575"/>
            <a:ext cx="834422" cy="206470"/>
            <a:chOff x="5778547" y="908684"/>
            <a:chExt cx="1203074" cy="275415"/>
          </a:xfrm>
        </p:grpSpPr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634CC77B-EB5F-397E-21B3-BC8806E7F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778547" y="911528"/>
              <a:ext cx="1203074" cy="272571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A9E311F5-83A8-AEA8-3136-785417FFF3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0201"/>
            <a:stretch/>
          </p:blipFill>
          <p:spPr>
            <a:xfrm>
              <a:off x="6140112" y="908684"/>
              <a:ext cx="839742" cy="272571"/>
            </a:xfrm>
            <a:prstGeom prst="rect">
              <a:avLst/>
            </a:prstGeom>
          </p:spPr>
        </p:pic>
      </p:grpSp>
      <p:pic>
        <p:nvPicPr>
          <p:cNvPr id="42" name="Graphic 41">
            <a:extLst>
              <a:ext uri="{FF2B5EF4-FFF2-40B4-BE49-F238E27FC236}">
                <a16:creationId xmlns:a16="http://schemas.microsoft.com/office/drawing/2014/main" id="{F8C4C0CF-FF7D-0C7B-F86C-938ABEB4F56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170597" y="4179613"/>
            <a:ext cx="937558" cy="122604"/>
          </a:xfrm>
          <a:prstGeom prst="rect">
            <a:avLst/>
          </a:prstGeom>
        </p:spPr>
      </p:pic>
      <p:pic>
        <p:nvPicPr>
          <p:cNvPr id="43" name="Picture 42" descr="A black and blue logo&#10;&#10;Description automatically generated">
            <a:extLst>
              <a:ext uri="{FF2B5EF4-FFF2-40B4-BE49-F238E27FC236}">
                <a16:creationId xmlns:a16="http://schemas.microsoft.com/office/drawing/2014/main" id="{EDD47542-AEDD-4C38-BA5E-38D5F42D53C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05478" y="4508363"/>
            <a:ext cx="827050" cy="14721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95453A6-52A8-CFEE-4F17-DEBC401EFD63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35000" b="35000"/>
          <a:stretch>
            <a:fillRect/>
          </a:stretch>
        </p:blipFill>
        <p:spPr>
          <a:xfrm>
            <a:off x="2486058" y="4151075"/>
            <a:ext cx="937558" cy="19026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83235EA-D7EF-73D3-7275-995BACA2F5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56365" y="3809138"/>
            <a:ext cx="1014348" cy="17813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8790ADB-2860-902E-CA79-FA993E38A941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t="24012" b="27965"/>
          <a:stretch>
            <a:fillRect/>
          </a:stretch>
        </p:blipFill>
        <p:spPr>
          <a:xfrm>
            <a:off x="2347528" y="4528737"/>
            <a:ext cx="880413" cy="1268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FBFBF77-EFEE-A6CA-BFF0-B2D05BF2E31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19541" y="3814859"/>
            <a:ext cx="882890" cy="139925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BD8BD29A-F83C-E5C4-3E82-07BD3F15394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468090" y="4179613"/>
            <a:ext cx="779352" cy="16179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1759E29-31D4-833C-85CC-CD5D76E7B33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28967" y="4494216"/>
            <a:ext cx="1087071" cy="161362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30304FA-9D8D-9617-239A-CFF5F411273A}"/>
              </a:ext>
            </a:extLst>
          </p:cNvPr>
          <p:cNvCxnSpPr>
            <a:cxnSpLocks/>
          </p:cNvCxnSpPr>
          <p:nvPr/>
        </p:nvCxnSpPr>
        <p:spPr>
          <a:xfrm flipV="1">
            <a:off x="509310" y="3580402"/>
            <a:ext cx="8284415" cy="19931"/>
          </a:xfrm>
          <a:prstGeom prst="line">
            <a:avLst/>
          </a:prstGeom>
          <a:ln>
            <a:solidFill>
              <a:srgbClr val="6795FF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 descr="A cityscape with a shield and a shield&#10;&#10;AI-generated content may be incorrect.">
            <a:extLst>
              <a:ext uri="{FF2B5EF4-FFF2-40B4-BE49-F238E27FC236}">
                <a16:creationId xmlns:a16="http://schemas.microsoft.com/office/drawing/2014/main" id="{701E35D6-102C-CD97-F2AB-BE8FFCA0C32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500716" y="1180897"/>
            <a:ext cx="3788094" cy="237422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3537B7C-6009-5F6B-1592-5D7BFD1C348E}"/>
              </a:ext>
            </a:extLst>
          </p:cNvPr>
          <p:cNvCxnSpPr>
            <a:cxnSpLocks/>
          </p:cNvCxnSpPr>
          <p:nvPr/>
        </p:nvCxnSpPr>
        <p:spPr>
          <a:xfrm>
            <a:off x="2712018" y="1680904"/>
            <a:ext cx="498053" cy="167575"/>
          </a:xfrm>
          <a:prstGeom prst="straightConnector1">
            <a:avLst/>
          </a:prstGeom>
          <a:ln w="57150">
            <a:solidFill>
              <a:srgbClr val="679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884561F-7C64-A609-C38C-BADBB1A0E109}"/>
              </a:ext>
            </a:extLst>
          </p:cNvPr>
          <p:cNvCxnSpPr>
            <a:cxnSpLocks/>
          </p:cNvCxnSpPr>
          <p:nvPr/>
        </p:nvCxnSpPr>
        <p:spPr>
          <a:xfrm>
            <a:off x="2128440" y="2648361"/>
            <a:ext cx="711170" cy="0"/>
          </a:xfrm>
          <a:prstGeom prst="straightConnector1">
            <a:avLst/>
          </a:prstGeom>
          <a:ln w="57150">
            <a:solidFill>
              <a:srgbClr val="679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BD4565C-A85B-4007-1640-1BF9CA6AEDFB}"/>
              </a:ext>
            </a:extLst>
          </p:cNvPr>
          <p:cNvCxnSpPr>
            <a:cxnSpLocks/>
          </p:cNvCxnSpPr>
          <p:nvPr/>
        </p:nvCxnSpPr>
        <p:spPr>
          <a:xfrm flipH="1">
            <a:off x="5486800" y="1678772"/>
            <a:ext cx="417211" cy="157002"/>
          </a:xfrm>
          <a:prstGeom prst="straightConnector1">
            <a:avLst/>
          </a:prstGeom>
          <a:ln w="57150">
            <a:solidFill>
              <a:srgbClr val="679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26B531B-80BE-7103-FD3D-BADFAE108B05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5904011" y="2689369"/>
            <a:ext cx="576429" cy="0"/>
          </a:xfrm>
          <a:prstGeom prst="straightConnector1">
            <a:avLst/>
          </a:prstGeom>
          <a:ln w="57150">
            <a:solidFill>
              <a:srgbClr val="679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FBA8DBDF-EDD9-CB4F-41FC-49D8141F8DE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10800000">
            <a:off x="4774195" y="430689"/>
            <a:ext cx="548640" cy="54864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FBE4F96-0DE2-8DA1-CB4D-AEDF42B6B864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 amt="10000"/>
          </a:blip>
          <a:stretch>
            <a:fillRect/>
          </a:stretch>
        </p:blipFill>
        <p:spPr>
          <a:xfrm rot="10800000">
            <a:off x="4930025" y="-271300"/>
            <a:ext cx="1031956" cy="10319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39998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D1195-0891-35E3-30EE-931AA70F1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F7B21B-9DBD-1AF4-4476-A7528C8431FD}"/>
              </a:ext>
            </a:extLst>
          </p:cNvPr>
          <p:cNvSpPr/>
          <p:nvPr/>
        </p:nvSpPr>
        <p:spPr>
          <a:xfrm>
            <a:off x="0" y="1461171"/>
            <a:ext cx="9144000" cy="2711333"/>
          </a:xfrm>
          <a:prstGeom prst="rect">
            <a:avLst/>
          </a:prstGeom>
          <a:solidFill>
            <a:srgbClr val="EFF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B54886-9B46-ED59-8CAE-B0FC8F863F11}"/>
              </a:ext>
            </a:extLst>
          </p:cNvPr>
          <p:cNvSpPr txBox="1">
            <a:spLocks/>
          </p:cNvSpPr>
          <p:nvPr/>
        </p:nvSpPr>
        <p:spPr>
          <a:xfrm>
            <a:off x="397988" y="1622485"/>
            <a:ext cx="2568759" cy="1482099"/>
          </a:xfrm>
          <a:prstGeom prst="roundRect">
            <a:avLst>
              <a:gd name="adj" fmla="val 1736"/>
            </a:avLst>
          </a:prstGeom>
          <a:noFill/>
          <a:ln w="19050">
            <a:noFill/>
          </a:ln>
          <a:effectLst/>
        </p:spPr>
        <p:txBody>
          <a:bodyPr lIns="180000" tIns="180000" rIns="180000" bIns="18000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795FF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2pPr>
            <a:lvl3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795FF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3pPr>
            <a:lvl4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795FF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4pPr>
            <a:lvl5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795FF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accent2"/>
                </a:solidFill>
                <a:latin typeface="Share Tech Mono" panose="020B0509050000020004" pitchFamily="49" charset="77"/>
              </a:rPr>
              <a:t>PRE-EMPTIVE.</a:t>
            </a:r>
          </a:p>
          <a:p>
            <a:r>
              <a:rPr lang="en-US" sz="1600">
                <a:solidFill>
                  <a:schemeClr val="tx1"/>
                </a:solidFill>
                <a:latin typeface="Hanken Grotesk Light"/>
              </a:rPr>
              <a:t>Stop the staging.</a:t>
            </a:r>
          </a:p>
          <a:p>
            <a:r>
              <a:rPr lang="en-US" sz="1200" b="0">
                <a:solidFill>
                  <a:schemeClr val="tx1"/>
                </a:solidFill>
                <a:latin typeface="Hanken Grotesk Light"/>
              </a:rPr>
              <a:t>Block infrastructure weeks or months before it ever becomes an IOC.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59049A6-8326-9970-1A9E-8D1AE24B813C}"/>
              </a:ext>
            </a:extLst>
          </p:cNvPr>
          <p:cNvSpPr txBox="1">
            <a:spLocks/>
          </p:cNvSpPr>
          <p:nvPr/>
        </p:nvSpPr>
        <p:spPr>
          <a:xfrm>
            <a:off x="3213085" y="1622485"/>
            <a:ext cx="2511103" cy="1741458"/>
          </a:xfrm>
          <a:prstGeom prst="roundRect">
            <a:avLst>
              <a:gd name="adj" fmla="val 1736"/>
            </a:avLst>
          </a:prstGeom>
          <a:noFill/>
          <a:ln w="19050">
            <a:noFill/>
          </a:ln>
          <a:effectLst/>
        </p:spPr>
        <p:txBody>
          <a:bodyPr lIns="180000" tIns="180000" rIns="180000" bIns="18000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795FF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2pPr>
            <a:lvl3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795FF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3pPr>
            <a:lvl4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795FF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4pPr>
            <a:lvl5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795FF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accent2"/>
                </a:solidFill>
                <a:latin typeface="Share Tech Mono"/>
              </a:rPr>
              <a:t>PROACTIVE</a:t>
            </a:r>
            <a:r>
              <a:rPr lang="en-US" sz="2400">
                <a:solidFill>
                  <a:schemeClr val="accent2"/>
                </a:solidFill>
                <a:latin typeface="Hanken Grotesk Light"/>
              </a:rPr>
              <a:t>.</a:t>
            </a:r>
          </a:p>
          <a:p>
            <a:r>
              <a:rPr lang="en-US" sz="1600">
                <a:solidFill>
                  <a:schemeClr val="tx1"/>
                </a:solidFill>
                <a:latin typeface="Hanken Grotesk Light"/>
              </a:rPr>
              <a:t>Close the window.</a:t>
            </a:r>
          </a:p>
          <a:p>
            <a:r>
              <a:rPr lang="en-US" sz="1200" b="0">
                <a:solidFill>
                  <a:schemeClr val="tx1"/>
                </a:solidFill>
                <a:latin typeface="Hanken Grotesk Light"/>
              </a:rPr>
              <a:t>Automatically neutralize malicious activity the moment it is set up.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B073961-C320-EFCB-066F-BB131607E284}"/>
              </a:ext>
            </a:extLst>
          </p:cNvPr>
          <p:cNvSpPr txBox="1">
            <a:spLocks/>
          </p:cNvSpPr>
          <p:nvPr/>
        </p:nvSpPr>
        <p:spPr>
          <a:xfrm>
            <a:off x="5970525" y="1622485"/>
            <a:ext cx="2792397" cy="1611725"/>
          </a:xfrm>
          <a:prstGeom prst="roundRect">
            <a:avLst>
              <a:gd name="adj" fmla="val 1736"/>
            </a:avLst>
          </a:prstGeom>
          <a:noFill/>
          <a:ln w="19050">
            <a:noFill/>
          </a:ln>
          <a:effectLst/>
        </p:spPr>
        <p:txBody>
          <a:bodyPr lIns="180000" tIns="180000" rIns="180000" bIns="18000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795FF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2pPr>
            <a:lvl3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795FF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3pPr>
            <a:lvl4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795FF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4pPr>
            <a:lvl5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795FF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accent2"/>
                </a:solidFill>
                <a:latin typeface="Share Tech Mono"/>
              </a:rPr>
              <a:t>DETERMINISTIC</a:t>
            </a:r>
            <a:r>
              <a:rPr lang="en-US" sz="2400">
                <a:solidFill>
                  <a:schemeClr val="accent2"/>
                </a:solidFill>
                <a:latin typeface="Hanken Grotesk Light"/>
              </a:rPr>
              <a:t>.</a:t>
            </a:r>
          </a:p>
          <a:p>
            <a:r>
              <a:rPr lang="en-US" sz="1600">
                <a:solidFill>
                  <a:schemeClr val="tx1"/>
                </a:solidFill>
                <a:latin typeface="Hanken Grotesk Light"/>
              </a:rPr>
              <a:t>Eliminate the “maybe”.</a:t>
            </a:r>
          </a:p>
          <a:p>
            <a:r>
              <a:rPr lang="en-US" sz="1200" b="0">
                <a:solidFill>
                  <a:schemeClr val="tx1"/>
                </a:solidFill>
                <a:latin typeface="Hanken Grotesk Light"/>
              </a:rPr>
              <a:t>Move beyond probability scores to verified binary 'True' or 'False’.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993BA0-72D4-1AC0-4716-22BB73822AED}"/>
              </a:ext>
            </a:extLst>
          </p:cNvPr>
          <p:cNvCxnSpPr>
            <a:cxnSpLocks/>
          </p:cNvCxnSpPr>
          <p:nvPr/>
        </p:nvCxnSpPr>
        <p:spPr>
          <a:xfrm>
            <a:off x="3052537" y="1759868"/>
            <a:ext cx="0" cy="1387507"/>
          </a:xfrm>
          <a:prstGeom prst="line">
            <a:avLst/>
          </a:prstGeom>
          <a:ln>
            <a:solidFill>
              <a:srgbClr val="6795FF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B2DB8BE-78C1-CD28-C63C-9D1A3928B9BA}"/>
              </a:ext>
            </a:extLst>
          </p:cNvPr>
          <p:cNvCxnSpPr>
            <a:cxnSpLocks/>
          </p:cNvCxnSpPr>
          <p:nvPr/>
        </p:nvCxnSpPr>
        <p:spPr>
          <a:xfrm>
            <a:off x="5847356" y="1759868"/>
            <a:ext cx="0" cy="1387507"/>
          </a:xfrm>
          <a:prstGeom prst="line">
            <a:avLst/>
          </a:prstGeom>
          <a:ln>
            <a:solidFill>
              <a:srgbClr val="6795FF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1A407A7-B828-9BE0-DFBF-EDCC4C459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233915" y="952946"/>
            <a:ext cx="548640" cy="548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E1812C-1FA9-D60D-85CA-7E88F18FC3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 rot="16200000">
            <a:off x="7389745" y="250957"/>
            <a:ext cx="1031956" cy="1031956"/>
          </a:xfrm>
          <a:prstGeom prst="rect">
            <a:avLst/>
          </a:prstGeom>
          <a:effectLst/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80E25055-89E2-6078-CEEF-A2BFD31D273A}"/>
              </a:ext>
            </a:extLst>
          </p:cNvPr>
          <p:cNvSpPr txBox="1">
            <a:spLocks/>
          </p:cNvSpPr>
          <p:nvPr/>
        </p:nvSpPr>
        <p:spPr>
          <a:xfrm>
            <a:off x="397988" y="3433515"/>
            <a:ext cx="7549357" cy="512195"/>
          </a:xfrm>
          <a:prstGeom prst="roundRect">
            <a:avLst>
              <a:gd name="adj" fmla="val 1736"/>
            </a:avLst>
          </a:prstGeom>
          <a:noFill/>
          <a:ln w="19050">
            <a:noFill/>
          </a:ln>
          <a:effectLst/>
        </p:spPr>
        <p:txBody>
          <a:bodyPr lIns="180000" tIns="180000" rIns="180000" bIns="18000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1pPr>
            <a:lvl2pPr marL="3429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795FF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2pPr>
            <a:lvl3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795FF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3pPr>
            <a:lvl4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795FF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4pPr>
            <a:lvl5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6795FF"/>
              </a:buClr>
              <a:buFont typeface="+mj-lt"/>
              <a:buAutoNum type="arabicPeriod"/>
              <a:defRPr sz="1400" b="0" i="0" kern="1200">
                <a:solidFill>
                  <a:schemeClr val="bg1"/>
                </a:solidFill>
                <a:latin typeface="Hanken Grotesk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Hanken Grotesk Light"/>
              </a:rPr>
              <a:t>The job is not finished when a pattern is identified. </a:t>
            </a:r>
            <a:r>
              <a:rPr lang="en-US">
                <a:solidFill>
                  <a:schemeClr val="tx1"/>
                </a:solidFill>
                <a:latin typeface="Hanken Grotesk Light"/>
              </a:rPr>
              <a:t>It is finished when you can use it.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F227052-78BF-9D14-9BD8-BB372655C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192" y="505164"/>
            <a:ext cx="1510792" cy="26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91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9496D-1996-9017-320D-6D23E9850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1927E-C972-0369-4BBA-DE810A7225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891" y="1192234"/>
            <a:ext cx="8153701" cy="1084682"/>
          </a:xfrm>
        </p:spPr>
        <p:txBody>
          <a:bodyPr anchor="ctr"/>
          <a:lstStyle/>
          <a:p>
            <a:r>
              <a:rPr lang="en-US" sz="6000" b="1">
                <a:solidFill>
                  <a:srgbClr val="181C1F"/>
                </a:solidFill>
                <a:latin typeface="Hanken Grotesk Black" pitchFamily="2" charset="77"/>
              </a:rPr>
              <a:t>It’s about time.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928940-F0F3-59C8-F3F9-509C32FF4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9741" y="2080850"/>
            <a:ext cx="6858000" cy="9553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>
                <a:solidFill>
                  <a:srgbClr val="181C1F"/>
                </a:solidFill>
              </a:rPr>
              <a:t>Stop trying to correlate and contextualize data during an attack. We’ve already done it.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C4E498A-A62D-A464-6952-5D3D3BE1E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192" y="505164"/>
            <a:ext cx="1510792" cy="261771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03C4A2B-E725-7A13-CD74-E7BB4C01B0E7}"/>
              </a:ext>
            </a:extLst>
          </p:cNvPr>
          <p:cNvSpPr/>
          <p:nvPr/>
        </p:nvSpPr>
        <p:spPr>
          <a:xfrm>
            <a:off x="3522669" y="3455859"/>
            <a:ext cx="2272145" cy="504499"/>
          </a:xfrm>
          <a:prstGeom prst="roundRect">
            <a:avLst/>
          </a:prstGeom>
          <a:solidFill>
            <a:srgbClr val="679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Hanken Grotesk Black" pitchFamily="2" charset="77"/>
              </a:rPr>
              <a:t>Contact Silent Push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7C61F0F-1186-CDB1-58DE-916B6FF18BE7}"/>
              </a:ext>
            </a:extLst>
          </p:cNvPr>
          <p:cNvSpPr txBox="1">
            <a:spLocks/>
          </p:cNvSpPr>
          <p:nvPr/>
        </p:nvSpPr>
        <p:spPr>
          <a:xfrm>
            <a:off x="1229741" y="3989647"/>
            <a:ext cx="6858000" cy="43115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Tx/>
            </a:pPr>
            <a:r>
              <a:rPr lang="en-US" sz="1400">
                <a:solidFill>
                  <a:srgbClr val="181C1F"/>
                </a:solidFill>
                <a:latin typeface="Share Tech Mono" panose="020B0509050000020004" pitchFamily="49" charset="77"/>
              </a:rPr>
              <a:t>Neutralize </a:t>
            </a:r>
            <a:r>
              <a:rPr lang="en-US" sz="1400" b="1">
                <a:solidFill>
                  <a:srgbClr val="181C1F"/>
                </a:solidFill>
                <a:latin typeface="Share Tech Mono" panose="020B0509050000020004" pitchFamily="49" charset="77"/>
              </a:rPr>
              <a:t>Before</a:t>
            </a:r>
            <a:r>
              <a:rPr lang="en-US" sz="1400">
                <a:solidFill>
                  <a:srgbClr val="181C1F"/>
                </a:solidFill>
                <a:latin typeface="Share Tech Mono" panose="020B0509050000020004" pitchFamily="49" charset="77"/>
              </a:rPr>
              <a:t> Compromise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A29C68-26EA-E3D7-166F-6E217CB37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27505" y="4684575"/>
            <a:ext cx="548640" cy="548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47A2E5-1B9A-BE79-BD41-92549794B90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 rot="16200000">
            <a:off x="7292773" y="518272"/>
            <a:ext cx="1031956" cy="10319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79571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28C9C3-0641-CB21-5190-9238B7936FF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5400000">
            <a:off x="5050819" y="3942446"/>
            <a:ext cx="1031956" cy="1031956"/>
          </a:xfrm>
          <a:prstGeom prst="rect">
            <a:avLst/>
          </a:prstGeom>
          <a:effectLst/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3C42730-7CEE-2923-C34A-D3CE9B74D9B5}"/>
              </a:ext>
            </a:extLst>
          </p:cNvPr>
          <p:cNvSpPr/>
          <p:nvPr/>
        </p:nvSpPr>
        <p:spPr>
          <a:xfrm>
            <a:off x="5481518" y="1451176"/>
            <a:ext cx="2936139" cy="3099822"/>
          </a:xfrm>
          <a:prstGeom prst="roundRect">
            <a:avLst>
              <a:gd name="adj" fmla="val 6325"/>
            </a:avLst>
          </a:prstGeom>
          <a:solidFill>
            <a:srgbClr val="181C1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5142E0-2BFF-8315-9E21-4919FC00C393}"/>
              </a:ext>
            </a:extLst>
          </p:cNvPr>
          <p:cNvSpPr txBox="1"/>
          <p:nvPr/>
        </p:nvSpPr>
        <p:spPr>
          <a:xfrm>
            <a:off x="5652078" y="1724125"/>
            <a:ext cx="25950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Share Tech Mono" panose="020B0509050000020004" pitchFamily="49" charset="77"/>
              </a:rPr>
              <a:t>IT’S A REACTIVE LOOP</a:t>
            </a:r>
          </a:p>
          <a:p>
            <a:r>
              <a:rPr lang="en-US" sz="1200">
                <a:solidFill>
                  <a:schemeClr val="bg1"/>
                </a:solidFill>
              </a:rPr>
              <a:t>Traditional tools only detect attacks after action is taken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DE2F7E-F85B-CADD-2C90-81AA804C051B}"/>
              </a:ext>
            </a:extLst>
          </p:cNvPr>
          <p:cNvSpPr txBox="1"/>
          <p:nvPr/>
        </p:nvSpPr>
        <p:spPr>
          <a:xfrm>
            <a:off x="5652077" y="2638774"/>
            <a:ext cx="25950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Share Tech Mono" panose="020B0509050000020004" pitchFamily="49" charset="77"/>
              </a:rPr>
              <a:t>IT’S A RACE</a:t>
            </a:r>
          </a:p>
          <a:p>
            <a:r>
              <a:rPr lang="en-US" sz="1200">
                <a:solidFill>
                  <a:schemeClr val="bg1"/>
                </a:solidFill>
              </a:rPr>
              <a:t>Incident Response is a race against a fully deployed adversary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FBBBD7-2F0E-9A48-8F7D-6A9AF24627A2}"/>
              </a:ext>
            </a:extLst>
          </p:cNvPr>
          <p:cNvSpPr txBox="1"/>
          <p:nvPr/>
        </p:nvSpPr>
        <p:spPr>
          <a:xfrm>
            <a:off x="5652076" y="3553422"/>
            <a:ext cx="27569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Share Tech Mono" panose="020B0509050000020004" pitchFamily="49" charset="77"/>
              </a:rPr>
              <a:t>IT MISSES THE HIDDEN 95% </a:t>
            </a:r>
          </a:p>
          <a:p>
            <a:r>
              <a:rPr lang="en-US" sz="1200">
                <a:solidFill>
                  <a:schemeClr val="bg1"/>
                </a:solidFill>
              </a:rPr>
              <a:t>Adversaries operate in the invisible portion of the internet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9D4ED61-6F9A-02F1-2359-7FEB3BDE3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287" y="592502"/>
            <a:ext cx="8156962" cy="692781"/>
          </a:xfrm>
        </p:spPr>
        <p:txBody>
          <a:bodyPr/>
          <a:lstStyle/>
          <a:p>
            <a:pPr>
              <a:buClrTx/>
              <a:buFontTx/>
            </a:pPr>
            <a:r>
              <a:rPr lang="en-US" b="1" cap="none">
                <a:solidFill>
                  <a:schemeClr val="tx1"/>
                </a:solidFill>
                <a:latin typeface="Hanken Grotesk Black" pitchFamily="2" charset="77"/>
                <a:cs typeface="Arial"/>
              </a:rPr>
              <a:t>Attackers are moving faster than enterprise.</a:t>
            </a:r>
            <a:endParaRPr lang="en-US" b="0" cap="none">
              <a:solidFill>
                <a:schemeClr val="tx1"/>
              </a:solidFill>
              <a:latin typeface="Hanken Grotesk Medium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7E6E05-927F-00D0-0FD0-C75968447EF3}"/>
              </a:ext>
            </a:extLst>
          </p:cNvPr>
          <p:cNvSpPr txBox="1"/>
          <p:nvPr/>
        </p:nvSpPr>
        <p:spPr>
          <a:xfrm>
            <a:off x="567286" y="938892"/>
            <a:ext cx="6585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The security industry is only aware of 5% of attacker infrastructure on any given day.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79E676-6506-598F-7485-2103772AD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64" y="1367476"/>
            <a:ext cx="4799326" cy="3352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C47E95-852B-06B8-52FE-281E60992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271943" y="657121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34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27CFF-C29C-9728-3A31-09BF717CB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B138655-9387-60F4-041C-978F5749D8DE}"/>
              </a:ext>
            </a:extLst>
          </p:cNvPr>
          <p:cNvSpPr/>
          <p:nvPr/>
        </p:nvSpPr>
        <p:spPr>
          <a:xfrm>
            <a:off x="477877" y="1147865"/>
            <a:ext cx="4088148" cy="2419293"/>
          </a:xfrm>
          <a:prstGeom prst="roundRect">
            <a:avLst>
              <a:gd name="adj" fmla="val 3922"/>
            </a:avLst>
          </a:prstGeom>
          <a:solidFill>
            <a:srgbClr val="679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EB22A56-0553-9285-1133-5071ADDF3FE2}"/>
              </a:ext>
            </a:extLst>
          </p:cNvPr>
          <p:cNvSpPr txBox="1"/>
          <p:nvPr/>
        </p:nvSpPr>
        <p:spPr>
          <a:xfrm>
            <a:off x="5195785" y="1219028"/>
            <a:ext cx="2708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Hanken Grotesk Light" pitchFamily="2" charset="77"/>
              </a:rPr>
              <a:t>All security products focus here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18902DB-85AB-7C9C-2276-5E4D5B2C7321}"/>
              </a:ext>
            </a:extLst>
          </p:cNvPr>
          <p:cNvSpPr txBox="1"/>
          <p:nvPr/>
        </p:nvSpPr>
        <p:spPr>
          <a:xfrm>
            <a:off x="1224979" y="1217898"/>
            <a:ext cx="260589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Hanken Grotesk"/>
              </a:rPr>
              <a:t>Silent Push focus:</a:t>
            </a:r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US" b="1">
                <a:solidFill>
                  <a:schemeClr val="bg1"/>
                </a:solidFill>
                <a:latin typeface="Hanken Grotesk"/>
              </a:rPr>
              <a:t> </a:t>
            </a:r>
            <a:r>
              <a:rPr lang="en-US">
                <a:solidFill>
                  <a:schemeClr val="bg1"/>
                </a:solidFill>
                <a:latin typeface="Hanken Grotesk Light"/>
              </a:rPr>
              <a:t>Management patterns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8089B45-9595-5A73-168F-4052A774CB8A}"/>
              </a:ext>
            </a:extLst>
          </p:cNvPr>
          <p:cNvSpPr txBox="1"/>
          <p:nvPr/>
        </p:nvSpPr>
        <p:spPr>
          <a:xfrm>
            <a:off x="515722" y="3869131"/>
            <a:ext cx="69670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Hanken Grotesk Light" pitchFamily="2" charset="77"/>
              </a:rPr>
              <a:t>These early signals are rarely malicious in isolation.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Hanken Grotesk Light" pitchFamily="2" charset="77"/>
              </a:rPr>
              <a:t>Their power comes from correlation, timing and reputation.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Hanken Grotesk Light" pitchFamily="2" charset="77"/>
              </a:rPr>
              <a:t>Current tools classify this infrastructure as “clean” because it hasn’t attacked yet. </a:t>
            </a: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33A9D7E1-0E49-93B8-ED3E-75ADAC06D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25" y="481637"/>
            <a:ext cx="7869608" cy="692781"/>
          </a:xfrm>
        </p:spPr>
        <p:txBody>
          <a:bodyPr/>
          <a:lstStyle/>
          <a:p>
            <a:pPr>
              <a:buClrTx/>
              <a:buFontTx/>
            </a:pPr>
            <a:r>
              <a:rPr lang="en-US" sz="2500" cap="none">
                <a:solidFill>
                  <a:schemeClr val="tx1"/>
                </a:solidFill>
                <a:latin typeface="Hanken Grotesk Black" pitchFamily="2" charset="77"/>
                <a:cs typeface="Arial"/>
              </a:rPr>
              <a:t>The Core Blind Spot: The Preparation Phase </a:t>
            </a:r>
            <a:endParaRPr lang="en-US" sz="2500" b="0" cap="none">
              <a:solidFill>
                <a:schemeClr val="tx1"/>
              </a:solidFill>
              <a:latin typeface="Hanken Grotesk Medium" pitchFamily="2" charset="77"/>
            </a:endParaRP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64B60CCB-8E4C-6E27-A670-A40048CC84F8}"/>
              </a:ext>
            </a:extLst>
          </p:cNvPr>
          <p:cNvCxnSpPr>
            <a:cxnSpLocks/>
          </p:cNvCxnSpPr>
          <p:nvPr/>
        </p:nvCxnSpPr>
        <p:spPr>
          <a:xfrm>
            <a:off x="3323861" y="1385007"/>
            <a:ext cx="927441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DBA8071D-D44A-6356-1EF2-4093A0260E8A}"/>
              </a:ext>
            </a:extLst>
          </p:cNvPr>
          <p:cNvCxnSpPr>
            <a:cxnSpLocks/>
          </p:cNvCxnSpPr>
          <p:nvPr/>
        </p:nvCxnSpPr>
        <p:spPr>
          <a:xfrm flipV="1">
            <a:off x="4247909" y="1406176"/>
            <a:ext cx="0" cy="531035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484A9E81-A142-1B14-1E0A-F958B8EAC86A}"/>
              </a:ext>
            </a:extLst>
          </p:cNvPr>
          <p:cNvCxnSpPr>
            <a:cxnSpLocks/>
          </p:cNvCxnSpPr>
          <p:nvPr/>
        </p:nvCxnSpPr>
        <p:spPr>
          <a:xfrm flipV="1">
            <a:off x="494803" y="1392148"/>
            <a:ext cx="0" cy="505795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A35B445C-60FC-DB1D-1051-24DA35AEE5A5}"/>
              </a:ext>
            </a:extLst>
          </p:cNvPr>
          <p:cNvCxnSpPr>
            <a:cxnSpLocks/>
          </p:cNvCxnSpPr>
          <p:nvPr/>
        </p:nvCxnSpPr>
        <p:spPr>
          <a:xfrm>
            <a:off x="494803" y="1385007"/>
            <a:ext cx="959250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9B31454-F9E3-1490-F8F6-6ED7AA9D4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47" y="1679902"/>
            <a:ext cx="8316706" cy="19785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7C3E1-53FB-C517-A4E2-425FB03AB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353072" y="333448"/>
            <a:ext cx="548640" cy="5486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AE2E52-168D-CE20-AEF2-E7207CAAF6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 rot="16200000">
            <a:off x="7508902" y="-368541"/>
            <a:ext cx="1031956" cy="10319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31782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574437-EC11-259C-5EA8-10834BCBC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287" y="778573"/>
            <a:ext cx="7582800" cy="483698"/>
          </a:xfrm>
        </p:spPr>
        <p:txBody>
          <a:bodyPr/>
          <a:lstStyle/>
          <a:p>
            <a:pPr>
              <a:buClrTx/>
              <a:buFontTx/>
            </a:pPr>
            <a:r>
              <a:rPr lang="en-US" b="1" cap="none">
                <a:solidFill>
                  <a:schemeClr val="tx1"/>
                </a:solidFill>
                <a:latin typeface="Hanken Grotesk Black" pitchFamily="2" charset="77"/>
                <a:cs typeface="Arial"/>
              </a:rPr>
              <a:t>The paradigm shift. From reactive to preemptive.</a:t>
            </a:r>
            <a:endParaRPr lang="en-US" b="0" cap="none">
              <a:solidFill>
                <a:schemeClr val="tx1"/>
              </a:solidFill>
              <a:latin typeface="Hanken Grotesk Medium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415E7C-05E5-3BBD-E7BA-6400B8933BF2}"/>
              </a:ext>
            </a:extLst>
          </p:cNvPr>
          <p:cNvSpPr txBox="1"/>
          <p:nvPr/>
        </p:nvSpPr>
        <p:spPr>
          <a:xfrm>
            <a:off x="567287" y="1917559"/>
            <a:ext cx="309031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>
                    <a:lumMod val="50000"/>
                  </a:schemeClr>
                </a:solidFill>
                <a:latin typeface="Share Tech Mono" panose="020B0509050000020004" pitchFamily="49" charset="77"/>
              </a:rPr>
              <a:t>REACTIVE DEFENSE</a:t>
            </a:r>
          </a:p>
          <a:p>
            <a:r>
              <a:rPr lang="en-GB" i="1">
                <a:latin typeface="Hanken Grotesk Light" pitchFamily="2" charset="77"/>
              </a:rPr>
              <a:t>The old way</a:t>
            </a:r>
          </a:p>
          <a:p>
            <a:endParaRPr lang="en-GB" i="1">
              <a:latin typeface="Hanken Grotesk Light" pitchFamily="2" charset="77"/>
            </a:endParaRPr>
          </a:p>
          <a:p>
            <a:r>
              <a:rPr lang="en-GB" b="1">
                <a:latin typeface="Hanken Grotesk Light" pitchFamily="2" charset="77"/>
              </a:rPr>
              <a:t>Indicators of Compromise (IOC)</a:t>
            </a:r>
            <a:endParaRPr lang="en-GB">
              <a:latin typeface="Hanken Grotesk Light" pitchFamily="2" charset="77"/>
            </a:endParaRPr>
          </a:p>
          <a:p>
            <a:r>
              <a:rPr lang="en-GB">
                <a:latin typeface="Hanken Grotesk Light" pitchFamily="2" charset="77"/>
              </a:rPr>
              <a:t>Historical artifacts of attacks that have already occurred. Relying on “patient zero”.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14B9D6-805D-ACA2-B9EA-F718359F8E36}"/>
              </a:ext>
            </a:extLst>
          </p:cNvPr>
          <p:cNvSpPr txBox="1"/>
          <p:nvPr/>
        </p:nvSpPr>
        <p:spPr>
          <a:xfrm>
            <a:off x="5486402" y="1917559"/>
            <a:ext cx="32470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tx1"/>
                </a:solidFill>
                <a:latin typeface="Share Tech Mono" panose="020B0509050000020004" pitchFamily="49" charset="77"/>
              </a:rPr>
              <a:t>PREEMPTIVE DEFENSE</a:t>
            </a:r>
          </a:p>
          <a:p>
            <a:r>
              <a:rPr lang="en-GB" i="1">
                <a:solidFill>
                  <a:schemeClr val="tx1"/>
                </a:solidFill>
                <a:latin typeface="Hanken Grotesk Light" pitchFamily="2" charset="77"/>
              </a:rPr>
              <a:t>The new way</a:t>
            </a:r>
          </a:p>
          <a:p>
            <a:endParaRPr lang="en-GB" b="1" i="1">
              <a:solidFill>
                <a:schemeClr val="tx1"/>
              </a:solidFill>
              <a:latin typeface="Hanken Grotesk Light" pitchFamily="2" charset="77"/>
            </a:endParaRPr>
          </a:p>
          <a:p>
            <a:r>
              <a:rPr lang="en-GB" b="1">
                <a:solidFill>
                  <a:schemeClr val="tx1"/>
                </a:solidFill>
                <a:latin typeface="Hanken Grotesk Light" pitchFamily="2" charset="77"/>
              </a:rPr>
              <a:t>Indicators of Future Attack (IOFA)</a:t>
            </a:r>
          </a:p>
          <a:p>
            <a:r>
              <a:rPr lang="en-GB">
                <a:solidFill>
                  <a:schemeClr val="tx1"/>
                </a:solidFill>
                <a:latin typeface="Hanken Grotesk Light" pitchFamily="2" charset="77"/>
              </a:rPr>
              <a:t>Reliably indicates future malicious use. Prevention ready.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E755B0-33A8-10B9-6608-CFC50F551E69}"/>
              </a:ext>
            </a:extLst>
          </p:cNvPr>
          <p:cNvSpPr txBox="1"/>
          <p:nvPr/>
        </p:nvSpPr>
        <p:spPr>
          <a:xfrm>
            <a:off x="567287" y="1181302"/>
            <a:ext cx="56916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latin typeface="Hanken Grotesk Light" pitchFamily="2" charset="77"/>
              </a:rPr>
              <a:t>We do not win by reacting faster. We win by seeing earlier.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7BAAB2-889B-18C5-E967-B1EFB4D11E1F}"/>
              </a:ext>
            </a:extLst>
          </p:cNvPr>
          <p:cNvSpPr txBox="1"/>
          <p:nvPr/>
        </p:nvSpPr>
        <p:spPr>
          <a:xfrm>
            <a:off x="567287" y="4364927"/>
            <a:ext cx="70129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>
                <a:latin typeface="Hanken Grotesk Light" pitchFamily="2" charset="77"/>
              </a:rPr>
              <a:t>The goal: Stop the staging. Close the window. Eliminate the “maybe”.</a:t>
            </a: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529FE016-FABB-E390-E175-1F66EB8EBE1F}"/>
              </a:ext>
            </a:extLst>
          </p:cNvPr>
          <p:cNvSpPr/>
          <p:nvPr/>
        </p:nvSpPr>
        <p:spPr>
          <a:xfrm>
            <a:off x="4130726" y="2080591"/>
            <a:ext cx="882548" cy="1529739"/>
          </a:xfrm>
          <a:prstGeom prst="chevron">
            <a:avLst/>
          </a:prstGeom>
          <a:gradFill flip="none" rotWithShape="1">
            <a:gsLst>
              <a:gs pos="0">
                <a:schemeClr val="accent3"/>
              </a:gs>
              <a:gs pos="9000">
                <a:schemeClr val="accent3"/>
              </a:gs>
              <a:gs pos="83000">
                <a:schemeClr val="accent2"/>
              </a:gs>
            </a:gsLst>
            <a:lin ang="16200000" scaled="1"/>
            <a:tileRect/>
          </a:gra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7894871F-28A1-736C-92D3-E10CB2BB463D}"/>
              </a:ext>
            </a:extLst>
          </p:cNvPr>
          <p:cNvSpPr/>
          <p:nvPr/>
        </p:nvSpPr>
        <p:spPr>
          <a:xfrm>
            <a:off x="3884283" y="2384947"/>
            <a:ext cx="531365" cy="921026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73276" dist="50800" dir="5400000" sx="93266" sy="93266" algn="ctr" rotWithShape="0">
              <a:srgbClr val="000000">
                <a:alpha val="65649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538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EA6C2F4-4FD8-592F-C096-E235787E4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909" y="388835"/>
            <a:ext cx="8231014" cy="520722"/>
          </a:xfrm>
        </p:spPr>
        <p:txBody>
          <a:bodyPr anchor="ctr"/>
          <a:lstStyle/>
          <a:p>
            <a:pPr algn="l"/>
            <a:r>
              <a:rPr lang="en-US" sz="2400" b="1">
                <a:solidFill>
                  <a:schemeClr val="tx1"/>
                </a:solidFill>
                <a:latin typeface="Hanken Grotesk Black" pitchFamily="2" charset="77"/>
              </a:rPr>
              <a:t>The Context Graph: Architecture of Certainty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8296BF-5012-44F0-A9A5-F45C668F05C2}"/>
              </a:ext>
            </a:extLst>
          </p:cNvPr>
          <p:cNvSpPr txBox="1"/>
          <p:nvPr/>
        </p:nvSpPr>
        <p:spPr>
          <a:xfrm>
            <a:off x="393171" y="4010011"/>
            <a:ext cx="196732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latin typeface="Hanken Grotesk Light" pitchFamily="2" charset="77"/>
              </a:rPr>
              <a:t>Passive-Aggressive DNS</a:t>
            </a:r>
            <a:br>
              <a:rPr lang="en-GB" sz="1000">
                <a:latin typeface="Hanken Grotesk Light" pitchFamily="2" charset="77"/>
              </a:rPr>
            </a:br>
            <a:r>
              <a:rPr lang="en-GB" sz="1000">
                <a:latin typeface="Hanken Grotesk Light" pitchFamily="2" charset="77"/>
              </a:rPr>
              <a:t>(PADNS)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latin typeface="Hanken Grotesk Light" pitchFamily="2" charset="77"/>
              </a:rPr>
              <a:t>ASN Information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latin typeface="Hanken Grotesk Light" pitchFamily="2" charset="77"/>
              </a:rPr>
              <a:t>Nameserver Information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latin typeface="Hanken Grotesk Light" pitchFamily="2" charset="77"/>
              </a:rPr>
              <a:t>WHOIS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4AA52-2691-67DD-FB3B-22B2E9AABAFF}"/>
              </a:ext>
            </a:extLst>
          </p:cNvPr>
          <p:cNvSpPr txBox="1"/>
          <p:nvPr/>
        </p:nvSpPr>
        <p:spPr>
          <a:xfrm>
            <a:off x="3837535" y="4011732"/>
            <a:ext cx="17345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latin typeface="Hanken Grotesk Light" pitchFamily="2" charset="77"/>
              </a:rPr>
              <a:t>Change Identification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latin typeface="Hanken Grotesk Light" pitchFamily="2" charset="77"/>
              </a:rPr>
              <a:t>Density Metrics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latin typeface="Hanken Grotesk Light" pitchFamily="2" charset="77"/>
              </a:rPr>
              <a:t>Frequency 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latin typeface="Hanken Grotesk Light" pitchFamily="2" charset="77"/>
              </a:rPr>
              <a:t>Reputation Metrics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F907BA-323D-5566-37A1-41FD37EC0D61}"/>
              </a:ext>
            </a:extLst>
          </p:cNvPr>
          <p:cNvSpPr txBox="1"/>
          <p:nvPr/>
        </p:nvSpPr>
        <p:spPr>
          <a:xfrm>
            <a:off x="623342" y="1564535"/>
            <a:ext cx="23774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latin typeface="Hanken Grotesk Light" pitchFamily="2" charset="77"/>
              </a:rPr>
              <a:t>Collection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83B8C-E93E-F3D7-8585-C309028A5F8C}"/>
              </a:ext>
            </a:extLst>
          </p:cNvPr>
          <p:cNvSpPr txBox="1"/>
          <p:nvPr/>
        </p:nvSpPr>
        <p:spPr>
          <a:xfrm>
            <a:off x="3412060" y="1564535"/>
            <a:ext cx="23774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latin typeface="Hanken Grotesk Light" pitchFamily="2" charset="77"/>
              </a:rPr>
              <a:t>Build Context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670839-F0BA-69DE-1ADB-DE3F41B95324}"/>
              </a:ext>
            </a:extLst>
          </p:cNvPr>
          <p:cNvSpPr txBox="1"/>
          <p:nvPr/>
        </p:nvSpPr>
        <p:spPr>
          <a:xfrm>
            <a:off x="6143218" y="1564535"/>
            <a:ext cx="23774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latin typeface="Hanken Grotesk Light" pitchFamily="2" charset="77"/>
              </a:rPr>
              <a:t>Operationalize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95DDC5-3095-42F7-CB91-9086EF260A4B}"/>
              </a:ext>
            </a:extLst>
          </p:cNvPr>
          <p:cNvSpPr txBox="1"/>
          <p:nvPr/>
        </p:nvSpPr>
        <p:spPr>
          <a:xfrm>
            <a:off x="384909" y="894636"/>
            <a:ext cx="56916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latin typeface="Hanken Grotesk Light" pitchFamily="2" charset="77"/>
              </a:rPr>
              <a:t>We analyse benign, grey and malicious infrastructure alike, because future threats emerge from today’s normal activity.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2DD29E-DCE8-9838-4836-B027B7C0F727}"/>
              </a:ext>
            </a:extLst>
          </p:cNvPr>
          <p:cNvSpPr txBox="1"/>
          <p:nvPr/>
        </p:nvSpPr>
        <p:spPr>
          <a:xfrm>
            <a:off x="2150948" y="4010011"/>
            <a:ext cx="141226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latin typeface="Hanken Grotesk Light" pitchFamily="2" charset="77"/>
              </a:rPr>
              <a:t>Traffic Sensors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latin typeface="Hanken Grotesk Light" pitchFamily="2" charset="77"/>
              </a:rPr>
              <a:t>IP Diversity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>
                <a:latin typeface="Hanken Grotesk Light" pitchFamily="2" charset="77"/>
              </a:rPr>
              <a:t>Content Hashes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39DC96-2D65-AE33-322D-ADE20FBB7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985" y="4010011"/>
            <a:ext cx="548640" cy="5486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A83D18-BD71-579A-32A2-ACF561F215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8345305" y="3587823"/>
            <a:ext cx="1031956" cy="1031956"/>
          </a:xfrm>
          <a:prstGeom prst="rect">
            <a:avLst/>
          </a:prstGeom>
          <a:effectLst/>
        </p:spPr>
      </p:pic>
      <p:pic>
        <p:nvPicPr>
          <p:cNvPr id="20" name="Picture 19" descr="A circular pattern of blue and red lights&#10;&#10;AI-generated content may be incorrect.">
            <a:extLst>
              <a:ext uri="{FF2B5EF4-FFF2-40B4-BE49-F238E27FC236}">
                <a16:creationId xmlns:a16="http://schemas.microsoft.com/office/drawing/2014/main" id="{6B926531-EAD2-B68D-CB77-9631DDAE4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438" y="1864552"/>
            <a:ext cx="7367125" cy="20780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7010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01DD0-9A48-799D-8A49-7F14F3500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urry image of a red and blue light&#10;&#10;Description automatically generated">
            <a:extLst>
              <a:ext uri="{FF2B5EF4-FFF2-40B4-BE49-F238E27FC236}">
                <a16:creationId xmlns:a16="http://schemas.microsoft.com/office/drawing/2014/main" id="{BED493B7-86DA-E580-C84D-78A54824F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7573D8E-0CD4-593A-B817-B01C0CA83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57" y="562902"/>
            <a:ext cx="5491619" cy="691214"/>
          </a:xfrm>
        </p:spPr>
        <p:txBody>
          <a:bodyPr/>
          <a:lstStyle/>
          <a:p>
            <a:r>
              <a:rPr lang="en-US" cap="none">
                <a:solidFill>
                  <a:schemeClr val="bg1"/>
                </a:solidFill>
                <a:latin typeface="Hanken Grotesk Medium" pitchFamily="2" charset="77"/>
              </a:rPr>
              <a:t>Powered by the Context Graph: mapping the internet’s DNA</a:t>
            </a:r>
            <a:endParaRPr lang="en-US" sz="1800" b="0" cap="none">
              <a:solidFill>
                <a:schemeClr val="bg1"/>
              </a:solidFill>
              <a:latin typeface="Hanken Grotesk Medium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9DAB3B-CA2B-CF8D-E6D3-A6E5E5169A9C}"/>
              </a:ext>
            </a:extLst>
          </p:cNvPr>
          <p:cNvSpPr txBox="1"/>
          <p:nvPr/>
        </p:nvSpPr>
        <p:spPr>
          <a:xfrm>
            <a:off x="375743" y="2351786"/>
            <a:ext cx="384788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solidFill>
                  <a:schemeClr val="bg1"/>
                </a:solidFill>
                <a:latin typeface="Hanken Grotesk Light" pitchFamily="2" charset="77"/>
              </a:rPr>
              <a:t>Silent Push </a:t>
            </a:r>
            <a:r>
              <a:rPr lang="en-GB" sz="1800" i="1">
                <a:solidFill>
                  <a:schemeClr val="bg1"/>
                </a:solidFill>
                <a:latin typeface="Hanken Grotesk Light" pitchFamily="2" charset="77"/>
              </a:rPr>
              <a:t>pre-correlates </a:t>
            </a:r>
            <a:r>
              <a:rPr lang="en-GB" sz="1800">
                <a:solidFill>
                  <a:schemeClr val="bg1"/>
                </a:solidFill>
                <a:latin typeface="Hanken Grotesk Light" pitchFamily="2" charset="77"/>
              </a:rPr>
              <a:t>the global internet dataset, identifying adversary infrastructure as it’s being built. </a:t>
            </a:r>
          </a:p>
          <a:p>
            <a:endParaRPr lang="en-GB" sz="1800">
              <a:solidFill>
                <a:schemeClr val="bg1"/>
              </a:solidFill>
              <a:latin typeface="Hanken Grotesk Light" pitchFamily="2" charset="77"/>
            </a:endParaRPr>
          </a:p>
          <a:p>
            <a:r>
              <a:rPr lang="en-GB" sz="1800" b="1">
                <a:solidFill>
                  <a:schemeClr val="bg1"/>
                </a:solidFill>
                <a:latin typeface="Hanken Grotesk Light" pitchFamily="2" charset="77"/>
              </a:rPr>
              <a:t>Moving from probability (guessing) to deterministic certainty (knowing).</a:t>
            </a:r>
            <a:endParaRPr lang="en-GB" sz="1600" b="1">
              <a:solidFill>
                <a:schemeClr val="bg1"/>
              </a:solidFill>
              <a:latin typeface="Hanken Grotesk Light" pitchFamily="2" charset="77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DE1D11-64EC-6BAB-6ADC-0F47FCB14B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 rot="10800000">
            <a:off x="4246439" y="-226707"/>
            <a:ext cx="1031956" cy="1031956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D5A0D6-72F0-46C2-52AB-127CCE7B9970}"/>
              </a:ext>
            </a:extLst>
          </p:cNvPr>
          <p:cNvSpPr txBox="1"/>
          <p:nvPr/>
        </p:nvSpPr>
        <p:spPr>
          <a:xfrm>
            <a:off x="398557" y="1420317"/>
            <a:ext cx="4902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>
                <a:solidFill>
                  <a:schemeClr val="accent3"/>
                </a:solidFill>
                <a:latin typeface="Share Tech Mono" panose="020B0509050000020004" pitchFamily="49" charset="77"/>
              </a:rPr>
              <a:t>CORRELATION, CONTEXT, CLARITY.</a:t>
            </a:r>
            <a:endParaRPr lang="en-US" sz="1800" b="1">
              <a:solidFill>
                <a:schemeClr val="accent3"/>
              </a:solidFill>
              <a:latin typeface="Share Tech Mono" panose="020B0509050000020004" pitchFamily="49" charset="77"/>
            </a:endParaRPr>
          </a:p>
        </p:txBody>
      </p:sp>
      <p:pic>
        <p:nvPicPr>
          <p:cNvPr id="22" name="Picture 21" descr="A diagram of a diagram&#10;&#10;AI-generated content may be incorrect.">
            <a:extLst>
              <a:ext uri="{FF2B5EF4-FFF2-40B4-BE49-F238E27FC236}">
                <a16:creationId xmlns:a16="http://schemas.microsoft.com/office/drawing/2014/main" id="{6899CEFE-45E5-6B4D-6F33-19CD93CA5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9457" y="384918"/>
            <a:ext cx="4462272" cy="4351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7459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A0241-9212-6133-D9E8-3E8C65200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6619FF-BC36-3597-2557-3A58CCF0177F}"/>
              </a:ext>
            </a:extLst>
          </p:cNvPr>
          <p:cNvSpPr/>
          <p:nvPr/>
        </p:nvSpPr>
        <p:spPr>
          <a:xfrm>
            <a:off x="627980" y="4376057"/>
            <a:ext cx="7888040" cy="382894"/>
          </a:xfrm>
          <a:prstGeom prst="rect">
            <a:avLst/>
          </a:prstGeom>
          <a:solidFill>
            <a:srgbClr val="181C1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5CE1CD7-4475-F335-CEDF-BF300C0944D3}"/>
              </a:ext>
            </a:extLst>
          </p:cNvPr>
          <p:cNvSpPr txBox="1">
            <a:spLocks/>
          </p:cNvSpPr>
          <p:nvPr/>
        </p:nvSpPr>
        <p:spPr>
          <a:xfrm>
            <a:off x="503337" y="384549"/>
            <a:ext cx="8137326" cy="42157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buClrTx/>
              <a:buFontTx/>
            </a:pPr>
            <a:r>
              <a:rPr lang="en-US" sz="2400" b="1">
                <a:solidFill>
                  <a:schemeClr val="tx1"/>
                </a:solidFill>
                <a:latin typeface="Hanken Grotesk Black" pitchFamily="2" charset="77"/>
                <a:cs typeface="Arial"/>
              </a:rPr>
              <a:t>The Context Graph for AI &amp; Agentic Security</a:t>
            </a:r>
            <a:endParaRPr lang="en-US" sz="2400">
              <a:solidFill>
                <a:schemeClr val="tx1"/>
              </a:solidFill>
              <a:latin typeface="Hanken Grotesk Medium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2434D6-3CBC-7EBD-22BB-17134D00C2D3}"/>
              </a:ext>
            </a:extLst>
          </p:cNvPr>
          <p:cNvSpPr txBox="1"/>
          <p:nvPr/>
        </p:nvSpPr>
        <p:spPr>
          <a:xfrm>
            <a:off x="1189212" y="3641622"/>
            <a:ext cx="209591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181C1F"/>
                </a:solidFill>
                <a:latin typeface="Hanken Grotesk Black" pitchFamily="2" charset="77"/>
              </a:rPr>
              <a:t>Machine Consumption</a:t>
            </a:r>
          </a:p>
          <a:p>
            <a:pPr algn="ctr"/>
            <a:r>
              <a:rPr lang="en-US" sz="1100">
                <a:solidFill>
                  <a:srgbClr val="181C1F"/>
                </a:solidFill>
                <a:latin typeface="Hanken Grotesk Medium" pitchFamily="2" charset="77"/>
              </a:rPr>
              <a:t>APIs designed for</a:t>
            </a:r>
            <a:br>
              <a:rPr lang="en-US" sz="1100">
                <a:solidFill>
                  <a:srgbClr val="181C1F"/>
                </a:solidFill>
                <a:latin typeface="Hanken Grotesk Medium" pitchFamily="2" charset="77"/>
              </a:rPr>
            </a:br>
            <a:r>
              <a:rPr lang="en-US" sz="1100">
                <a:solidFill>
                  <a:srgbClr val="181C1F"/>
                </a:solidFill>
                <a:latin typeface="Hanken Grotesk Medium" pitchFamily="2" charset="77"/>
              </a:rPr>
              <a:t>automated triage.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B20872-6DB9-7AFE-00CB-D4B0064D2059}"/>
              </a:ext>
            </a:extLst>
          </p:cNvPr>
          <p:cNvSpPr txBox="1"/>
          <p:nvPr/>
        </p:nvSpPr>
        <p:spPr>
          <a:xfrm>
            <a:off x="3659047" y="3641622"/>
            <a:ext cx="17277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181C1F"/>
                </a:solidFill>
                <a:latin typeface="Hanken Grotesk Black" pitchFamily="2" charset="77"/>
              </a:rPr>
              <a:t>Provenance</a:t>
            </a:r>
          </a:p>
          <a:p>
            <a:pPr algn="ctr"/>
            <a:r>
              <a:rPr lang="en-US" sz="1100">
                <a:solidFill>
                  <a:srgbClr val="181C1F"/>
                </a:solidFill>
                <a:latin typeface="Hanken Grotesk Medium" pitchFamily="2" charset="77"/>
              </a:rPr>
              <a:t>Clear confidence</a:t>
            </a:r>
            <a:br>
              <a:rPr lang="en-US" sz="1100">
                <a:solidFill>
                  <a:srgbClr val="181C1F"/>
                </a:solidFill>
                <a:latin typeface="Hanken Grotesk Medium" pitchFamily="2" charset="77"/>
              </a:rPr>
            </a:br>
            <a:r>
              <a:rPr lang="en-US" sz="1100">
                <a:solidFill>
                  <a:srgbClr val="181C1F"/>
                </a:solidFill>
                <a:latin typeface="Hanken Grotesk Medium" pitchFamily="2" charset="77"/>
              </a:rPr>
              <a:t>signals AI can trust.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DE3CEB-7CFF-E29B-345A-9DD06CA404D3}"/>
              </a:ext>
            </a:extLst>
          </p:cNvPr>
          <p:cNvSpPr txBox="1"/>
          <p:nvPr/>
        </p:nvSpPr>
        <p:spPr>
          <a:xfrm>
            <a:off x="5760683" y="3641622"/>
            <a:ext cx="196873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rgbClr val="181C1F"/>
                </a:solidFill>
                <a:latin typeface="Hanken Grotesk Black" pitchFamily="2" charset="77"/>
              </a:rPr>
              <a:t>The Backbone</a:t>
            </a:r>
          </a:p>
          <a:p>
            <a:pPr algn="ctr"/>
            <a:r>
              <a:rPr lang="en-US" sz="1100">
                <a:solidFill>
                  <a:srgbClr val="181C1F"/>
                </a:solidFill>
                <a:latin typeface="Hanken Grotesk Medium" pitchFamily="2" charset="77"/>
              </a:rPr>
              <a:t>Foundational context layer for automated defense.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EAD721-38D5-BDC3-8A42-CEDE9E9B6491}"/>
              </a:ext>
            </a:extLst>
          </p:cNvPr>
          <p:cNvSpPr txBox="1"/>
          <p:nvPr/>
        </p:nvSpPr>
        <p:spPr>
          <a:xfrm>
            <a:off x="635189" y="4427684"/>
            <a:ext cx="78736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Hanken Grotesk Black" pitchFamily="2" charset="77"/>
              </a:rPr>
              <a:t>Key Takeaway: </a:t>
            </a:r>
            <a:r>
              <a:rPr lang="en-US" sz="1200">
                <a:solidFill>
                  <a:schemeClr val="bg1"/>
                </a:solidFill>
                <a:latin typeface="Hanken Grotesk Medium" pitchFamily="2" charset="77"/>
              </a:rPr>
              <a:t>We are embedded upstream in security reasoning, whether human or machine.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80C6E56-7945-784A-A610-03A40ADBD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353072" y="333448"/>
            <a:ext cx="548640" cy="5486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D85FF3-A07F-1383-EC4E-F3564BD813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16200000">
            <a:off x="7508902" y="-368541"/>
            <a:ext cx="1031956" cy="1031956"/>
          </a:xfrm>
          <a:prstGeom prst="rect">
            <a:avLst/>
          </a:prstGeom>
          <a:effectLst/>
        </p:spPr>
      </p:pic>
      <p:pic>
        <p:nvPicPr>
          <p:cNvPr id="7" name="Picture 6" descr="A logo of a brain&#10;&#10;AI-generated content may be incorrect.">
            <a:extLst>
              <a:ext uri="{FF2B5EF4-FFF2-40B4-BE49-F238E27FC236}">
                <a16:creationId xmlns:a16="http://schemas.microsoft.com/office/drawing/2014/main" id="{A5B722F3-591F-846F-F7F9-CA5B5F548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12185"/>
            <a:ext cx="7772400" cy="276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67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EA6C2F4-4FD8-592F-C096-E235787E4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394" y="494560"/>
            <a:ext cx="7749156" cy="1078457"/>
          </a:xfrm>
        </p:spPr>
        <p:txBody>
          <a:bodyPr/>
          <a:lstStyle/>
          <a:p>
            <a:pPr algn="l"/>
            <a:r>
              <a:rPr lang="en-US" sz="4000" b="1">
                <a:solidFill>
                  <a:schemeClr val="tx1"/>
                </a:solidFill>
                <a:latin typeface="Hanken Grotesk Black" pitchFamily="2" charset="77"/>
              </a:rPr>
              <a:t>Insight</a:t>
            </a:r>
            <a:endParaRPr lang="en-US" sz="3000" b="1">
              <a:solidFill>
                <a:schemeClr val="tx1"/>
              </a:solidFill>
              <a:latin typeface="Hanken Grotesk Black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03258F-4829-B299-3FEF-6BB6BA1810D1}"/>
              </a:ext>
            </a:extLst>
          </p:cNvPr>
          <p:cNvSpPr txBox="1"/>
          <p:nvPr/>
        </p:nvSpPr>
        <p:spPr>
          <a:xfrm>
            <a:off x="385394" y="1587393"/>
            <a:ext cx="40327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6795FF"/>
                </a:solidFill>
                <a:latin typeface="Share Tech Mono" panose="020B0509050000020004" pitchFamily="49" charset="77"/>
              </a:rPr>
              <a:t>ACCELERATE TRIAGE</a:t>
            </a:r>
            <a:endParaRPr lang="en-GB">
              <a:latin typeface="Hanken Grotesk Light" pitchFamily="2" charset="77"/>
            </a:endParaRPr>
          </a:p>
          <a:p>
            <a:r>
              <a:rPr lang="en-GB">
                <a:latin typeface="Hanken Grotesk Light" pitchFamily="2" charset="77"/>
              </a:rPr>
              <a:t>Turn alerts into answers. Link an IP to</a:t>
            </a:r>
            <a:br>
              <a:rPr lang="en-GB">
                <a:latin typeface="Hanken Grotesk Light" pitchFamily="2" charset="77"/>
              </a:rPr>
            </a:br>
            <a:r>
              <a:rPr lang="en-GB">
                <a:latin typeface="Hanken Grotesk Light" pitchFamily="2" charset="77"/>
              </a:rPr>
              <a:t>an entire campaign in seconds.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90F3B9-B807-BA35-AA03-5D28E26D49CF}"/>
              </a:ext>
            </a:extLst>
          </p:cNvPr>
          <p:cNvSpPr txBox="1"/>
          <p:nvPr/>
        </p:nvSpPr>
        <p:spPr>
          <a:xfrm>
            <a:off x="385394" y="2425082"/>
            <a:ext cx="403271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6795FF"/>
                </a:solidFill>
                <a:latin typeface="Share Tech Mono" panose="020B0509050000020004" pitchFamily="49" charset="77"/>
              </a:rPr>
              <a:t>GET INSTANT CONTEXT</a:t>
            </a:r>
            <a:endParaRPr lang="en-GB">
              <a:latin typeface="Hanken Grotesk Light" pitchFamily="2" charset="77"/>
            </a:endParaRPr>
          </a:p>
          <a:p>
            <a:r>
              <a:rPr lang="en-GB">
                <a:latin typeface="Hanken Grotesk Light" pitchFamily="2" charset="77"/>
              </a:rPr>
              <a:t>Instantly understand WHY infrastructure is related or risky.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E9E7EB-9565-FBF8-412C-69D4C442A6A6}"/>
              </a:ext>
            </a:extLst>
          </p:cNvPr>
          <p:cNvSpPr txBox="1"/>
          <p:nvPr/>
        </p:nvSpPr>
        <p:spPr>
          <a:xfrm>
            <a:off x="385394" y="3262771"/>
            <a:ext cx="37664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6795FF"/>
                </a:solidFill>
                <a:latin typeface="Share Tech Mono" panose="020B0509050000020004" pitchFamily="49" charset="77"/>
              </a:rPr>
              <a:t>FUTURE-PROOF DEFENSES</a:t>
            </a:r>
            <a:endParaRPr lang="en-GB">
              <a:latin typeface="Hanken Grotesk Light" pitchFamily="2" charset="77"/>
            </a:endParaRPr>
          </a:p>
          <a:p>
            <a:r>
              <a:rPr lang="en-GB">
                <a:latin typeface="Hanken Grotesk Light" pitchFamily="2" charset="77"/>
              </a:rPr>
              <a:t>Get machine-readable context and provenance for AI agents of the future.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90BA69-FFC9-8168-8404-70B11055F0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3485266" y="4345479"/>
            <a:ext cx="1031956" cy="1031956"/>
          </a:xfrm>
          <a:prstGeom prst="rect">
            <a:avLst/>
          </a:prstGeom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45FBAC-6AA3-C051-2989-3F073DEF8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336383" y="541678"/>
            <a:ext cx="548640" cy="548640"/>
          </a:xfrm>
          <a:prstGeom prst="rect">
            <a:avLst/>
          </a:prstGeom>
        </p:spPr>
      </p:pic>
      <p:pic>
        <p:nvPicPr>
          <p:cNvPr id="26" name="Picture 25" descr="A diagram of data&#10;&#10;AI-generated content may be incorrect.">
            <a:extLst>
              <a:ext uri="{FF2B5EF4-FFF2-40B4-BE49-F238E27FC236}">
                <a16:creationId xmlns:a16="http://schemas.microsoft.com/office/drawing/2014/main" id="{90617C8C-1B11-68CC-756E-DB643B43F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934" y="501044"/>
            <a:ext cx="4233672" cy="41478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BBDFAA-81F2-3E00-8F9C-9B473239F752}"/>
              </a:ext>
            </a:extLst>
          </p:cNvPr>
          <p:cNvSpPr txBox="1"/>
          <p:nvPr/>
        </p:nvSpPr>
        <p:spPr>
          <a:xfrm>
            <a:off x="385394" y="349379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>
                <a:solidFill>
                  <a:schemeClr val="bg1">
                    <a:lumMod val="65000"/>
                  </a:schemeClr>
                </a:solidFill>
                <a:latin typeface="Hanken Grotesk Medium" pitchFamily="2" charset="77"/>
              </a:rPr>
              <a:t>Strategic pillar 1</a:t>
            </a:r>
            <a:endParaRPr lang="en-US" sz="11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57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1C00D6-6962-E419-6954-30A292EFF6CD}"/>
              </a:ext>
            </a:extLst>
          </p:cNvPr>
          <p:cNvCxnSpPr>
            <a:cxnSpLocks/>
            <a:stCxn id="6" idx="3"/>
            <a:endCxn id="11" idx="1"/>
          </p:cNvCxnSpPr>
          <p:nvPr/>
        </p:nvCxnSpPr>
        <p:spPr>
          <a:xfrm>
            <a:off x="3768411" y="3268141"/>
            <a:ext cx="995115" cy="1288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9EA6C2F4-4FD8-592F-C096-E235787E4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75" y="1713107"/>
            <a:ext cx="5314907" cy="352034"/>
          </a:xfrm>
        </p:spPr>
        <p:txBody>
          <a:bodyPr lIns="91440" tIns="45720" rIns="91440" bIns="45720" anchor="b"/>
          <a:lstStyle/>
          <a:p>
            <a:pPr algn="l"/>
            <a:r>
              <a:rPr lang="en-US" sz="2400" b="1">
                <a:solidFill>
                  <a:schemeClr val="tx1"/>
                </a:solidFill>
                <a:latin typeface="Hanken Grotesk Black"/>
                <a:cs typeface="Arial"/>
              </a:rPr>
              <a:t>The hidden threat: </a:t>
            </a:r>
            <a:br>
              <a:rPr lang="en-US" sz="2400" b="1">
                <a:solidFill>
                  <a:schemeClr val="tx1"/>
                </a:solidFill>
                <a:latin typeface="Hanken Grotesk Black"/>
                <a:cs typeface="Arial"/>
              </a:rPr>
            </a:br>
            <a:br>
              <a:rPr lang="en-US" sz="2400" b="1">
                <a:solidFill>
                  <a:schemeClr val="tx1"/>
                </a:solidFill>
                <a:latin typeface="Hanken Grotesk Black"/>
                <a:cs typeface="Arial"/>
              </a:rPr>
            </a:br>
            <a:r>
              <a:rPr lang="en-US" sz="2400" b="1">
                <a:solidFill>
                  <a:schemeClr val="tx1"/>
                </a:solidFill>
                <a:latin typeface="Hanken Grotesk Black"/>
                <a:cs typeface="Arial"/>
              </a:rPr>
              <a:t>Traffic Origin &amp; </a:t>
            </a:r>
            <a:br>
              <a:rPr lang="en-US" sz="2400" b="1">
                <a:solidFill>
                  <a:schemeClr val="tx1"/>
                </a:solidFill>
                <a:latin typeface="Hanken Grotesk Black"/>
                <a:cs typeface="Arial"/>
              </a:rPr>
            </a:br>
            <a:r>
              <a:rPr lang="en-US" sz="2400" b="1">
                <a:solidFill>
                  <a:schemeClr val="tx1"/>
                </a:solidFill>
                <a:latin typeface="Hanken Grotesk Black"/>
                <a:cs typeface="Arial"/>
              </a:rPr>
              <a:t>Identity Obfuscation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90F3B9-B807-BA35-AA03-5D28E26D49CF}"/>
              </a:ext>
            </a:extLst>
          </p:cNvPr>
          <p:cNvSpPr txBox="1"/>
          <p:nvPr/>
        </p:nvSpPr>
        <p:spPr>
          <a:xfrm>
            <a:off x="4712488" y="671271"/>
            <a:ext cx="365628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tx1"/>
                </a:solidFill>
                <a:latin typeface="Share Tech Mono" panose="020B0509050000020004" pitchFamily="49" charset="77"/>
              </a:rPr>
              <a:t>THE CHALLENGE:</a:t>
            </a:r>
            <a:endParaRPr lang="en-GB" b="1">
              <a:solidFill>
                <a:schemeClr val="tx1"/>
              </a:solidFill>
              <a:latin typeface="Hanken Grotesk Light" pitchFamily="2" charset="77"/>
            </a:endParaRPr>
          </a:p>
          <a:p>
            <a:endParaRPr lang="en-GB" sz="1200">
              <a:solidFill>
                <a:schemeClr val="tx1"/>
              </a:solidFill>
              <a:latin typeface="Hanken Grotesk Light" pitchFamily="2" charset="77"/>
            </a:endParaRPr>
          </a:p>
          <a:p>
            <a:r>
              <a:rPr lang="en-GB" sz="1200">
                <a:solidFill>
                  <a:schemeClr val="tx1"/>
                </a:solidFill>
                <a:latin typeface="Hanken Grotesk Light" pitchFamily="2" charset="77"/>
              </a:rPr>
              <a:t>Modern adversaries use Residential Proxy-As-A-Service to bypassing geofencing and KYC checks.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25FB1C-B084-CCA4-64A2-40E4609A5F92}"/>
              </a:ext>
            </a:extLst>
          </p:cNvPr>
          <p:cNvSpPr txBox="1"/>
          <p:nvPr/>
        </p:nvSpPr>
        <p:spPr>
          <a:xfrm>
            <a:off x="4712488" y="1700413"/>
            <a:ext cx="36562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6795FF"/>
                </a:solidFill>
                <a:latin typeface="Share Tech Mono" panose="020B0509050000020004" pitchFamily="49" charset="77"/>
              </a:rPr>
              <a:t>STRATEGIC APPLICATIONS:</a:t>
            </a:r>
            <a:endParaRPr lang="en-GB" b="1">
              <a:latin typeface="Hanken Grotesk Ligh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8E144E-9996-2D7F-D021-2D7676B487AC}"/>
              </a:ext>
            </a:extLst>
          </p:cNvPr>
          <p:cNvSpPr txBox="1"/>
          <p:nvPr/>
        </p:nvSpPr>
        <p:spPr>
          <a:xfrm>
            <a:off x="5433848" y="2174118"/>
            <a:ext cx="31453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>
                <a:solidFill>
                  <a:schemeClr val="tx1"/>
                </a:solidFill>
                <a:latin typeface="Hanken Grotesk Black" pitchFamily="2" charset="77"/>
              </a:rPr>
              <a:t>Unmasking the ‘True’ Origin:</a:t>
            </a:r>
            <a:br>
              <a:rPr lang="en-GB" sz="1200">
                <a:solidFill>
                  <a:schemeClr val="tx1"/>
                </a:solidFill>
                <a:latin typeface="Hanken Grotesk Light" pitchFamily="2" charset="77"/>
              </a:rPr>
            </a:br>
            <a:r>
              <a:rPr lang="en-GB" sz="1200">
                <a:solidFill>
                  <a:schemeClr val="tx1"/>
                </a:solidFill>
                <a:latin typeface="Hanken Grotesk Light" pitchFamily="2" charset="77"/>
              </a:rPr>
              <a:t>Identifying sanctioned actors masquerading as local users.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01CCBA-EEC6-97ED-4DE6-9658F89AD0A8}"/>
              </a:ext>
            </a:extLst>
          </p:cNvPr>
          <p:cNvSpPr txBox="1"/>
          <p:nvPr/>
        </p:nvSpPr>
        <p:spPr>
          <a:xfrm>
            <a:off x="5433848" y="2944976"/>
            <a:ext cx="31453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>
                <a:solidFill>
                  <a:schemeClr val="tx1"/>
                </a:solidFill>
                <a:latin typeface="Hanken Grotesk Black" pitchFamily="2" charset="77"/>
              </a:rPr>
              <a:t>Laptop Farms:</a:t>
            </a:r>
            <a:br>
              <a:rPr lang="en-GB" sz="1200">
                <a:solidFill>
                  <a:schemeClr val="tx1"/>
                </a:solidFill>
                <a:latin typeface="Hanken Grotesk Light" pitchFamily="2" charset="77"/>
              </a:rPr>
            </a:br>
            <a:r>
              <a:rPr lang="en-GB" sz="1200">
                <a:solidFill>
                  <a:schemeClr val="tx1"/>
                </a:solidFill>
                <a:latin typeface="Hanken Grotesk Light" pitchFamily="2" charset="77"/>
              </a:rPr>
              <a:t>Detecting fraudulent employees outsourcing work.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0C3070-A78F-D0D4-992F-773B710BD621}"/>
              </a:ext>
            </a:extLst>
          </p:cNvPr>
          <p:cNvSpPr txBox="1"/>
          <p:nvPr/>
        </p:nvSpPr>
        <p:spPr>
          <a:xfrm>
            <a:off x="5433848" y="3715833"/>
            <a:ext cx="31453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>
                <a:solidFill>
                  <a:schemeClr val="tx1"/>
                </a:solidFill>
                <a:latin typeface="Hanken Grotesk Black" pitchFamily="2" charset="77"/>
              </a:rPr>
              <a:t>Anti-Money Laundering (AML):</a:t>
            </a:r>
            <a:br>
              <a:rPr lang="en-GB" sz="1200">
                <a:solidFill>
                  <a:schemeClr val="tx1"/>
                </a:solidFill>
                <a:latin typeface="Hanken Grotesk Light" pitchFamily="2" charset="77"/>
              </a:rPr>
            </a:br>
            <a:r>
              <a:rPr lang="en-GB" sz="1200">
                <a:solidFill>
                  <a:schemeClr val="tx1"/>
                </a:solidFill>
                <a:latin typeface="Hanken Grotesk Light" pitchFamily="2" charset="77"/>
              </a:rPr>
              <a:t>Blocking the Crypto-Fiat Gateway by seeing the true source of funds.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D92B2CB-BA34-52F5-4D9D-2B3D3827BA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380" t="19160" b="57221"/>
          <a:stretch/>
        </p:blipFill>
        <p:spPr>
          <a:xfrm>
            <a:off x="509875" y="2683716"/>
            <a:ext cx="3258536" cy="1168849"/>
          </a:xfrm>
          <a:prstGeom prst="round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5D94935-7A1E-071B-170E-9D0428CFF5E8}"/>
              </a:ext>
            </a:extLst>
          </p:cNvPr>
          <p:cNvCxnSpPr>
            <a:cxnSpLocks/>
          </p:cNvCxnSpPr>
          <p:nvPr/>
        </p:nvCxnSpPr>
        <p:spPr>
          <a:xfrm>
            <a:off x="4380475" y="2511012"/>
            <a:ext cx="0" cy="1581303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F2EB697-C2BB-8735-EF31-174AB79C6A0B}"/>
              </a:ext>
            </a:extLst>
          </p:cNvPr>
          <p:cNvCxnSpPr>
            <a:cxnSpLocks/>
          </p:cNvCxnSpPr>
          <p:nvPr/>
        </p:nvCxnSpPr>
        <p:spPr>
          <a:xfrm>
            <a:off x="4380475" y="2511012"/>
            <a:ext cx="624913" cy="0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676E0F2-49ED-2F9C-D620-6F98BE46828A}"/>
              </a:ext>
            </a:extLst>
          </p:cNvPr>
          <p:cNvCxnSpPr>
            <a:cxnSpLocks/>
          </p:cNvCxnSpPr>
          <p:nvPr/>
        </p:nvCxnSpPr>
        <p:spPr>
          <a:xfrm>
            <a:off x="4380474" y="4092315"/>
            <a:ext cx="624913" cy="0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8" descr="A black square with arrows pointing to a coin&#10;&#10;AI-generated content may be incorrect.">
            <a:extLst>
              <a:ext uri="{FF2B5EF4-FFF2-40B4-BE49-F238E27FC236}">
                <a16:creationId xmlns:a16="http://schemas.microsoft.com/office/drawing/2014/main" id="{870382CB-3A7E-671E-84DE-17DD701A9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526" y="3742978"/>
            <a:ext cx="597984" cy="569734"/>
          </a:xfrm>
          <a:prstGeom prst="rect">
            <a:avLst/>
          </a:prstGeom>
        </p:spPr>
      </p:pic>
      <p:pic>
        <p:nvPicPr>
          <p:cNvPr id="11" name="Picture 10" descr="A computer and server icon&#10;&#10;AI-generated content may be incorrect.">
            <a:extLst>
              <a:ext uri="{FF2B5EF4-FFF2-40B4-BE49-F238E27FC236}">
                <a16:creationId xmlns:a16="http://schemas.microsoft.com/office/drawing/2014/main" id="{C51D2FFD-9CD2-3098-25B1-12ECAAF6A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526" y="2984563"/>
            <a:ext cx="597984" cy="569732"/>
          </a:xfrm>
          <a:prstGeom prst="rect">
            <a:avLst/>
          </a:prstGeom>
        </p:spPr>
      </p:pic>
      <p:pic>
        <p:nvPicPr>
          <p:cNvPr id="13" name="Picture 12" descr="A logo of a mask on a globe&#10;&#10;AI-generated content may be incorrect.">
            <a:extLst>
              <a:ext uri="{FF2B5EF4-FFF2-40B4-BE49-F238E27FC236}">
                <a16:creationId xmlns:a16="http://schemas.microsoft.com/office/drawing/2014/main" id="{9A7CDF77-0378-4C76-C8FB-13E6D5ECE6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3526" y="2226145"/>
            <a:ext cx="597984" cy="56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80782"/>
      </p:ext>
    </p:extLst>
  </p:cSld>
  <p:clrMapOvr>
    <a:masterClrMapping/>
  </p:clrMapOvr>
</p:sld>
</file>

<file path=ppt/theme/theme1.xml><?xml version="1.0" encoding="utf-8"?>
<a:theme xmlns:a="http://schemas.openxmlformats.org/drawingml/2006/main" name="7_New Section">
  <a:themeElements>
    <a:clrScheme name="Custom 2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0000"/>
      </a:accent1>
      <a:accent2>
        <a:srgbClr val="E97132"/>
      </a:accent2>
      <a:accent3>
        <a:srgbClr val="E9712F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New Section">
  <a:themeElements>
    <a:clrScheme name="Custom 2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0000"/>
      </a:accent1>
      <a:accent2>
        <a:srgbClr val="E97132"/>
      </a:accent2>
      <a:accent3>
        <a:srgbClr val="E9712F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5_New Section">
  <a:themeElements>
    <a:clrScheme name="Custom 2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0000"/>
      </a:accent1>
      <a:accent2>
        <a:srgbClr val="E97132"/>
      </a:accent2>
      <a:accent3>
        <a:srgbClr val="E9712F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Quot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4_New Section">
  <a:themeElements>
    <a:clrScheme name="Custom 2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0000"/>
      </a:accent1>
      <a:accent2>
        <a:srgbClr val="E97132"/>
      </a:accent2>
      <a:accent3>
        <a:srgbClr val="E9712F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New Section">
  <a:themeElements>
    <a:clrScheme name="Custom 2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0000"/>
      </a:accent1>
      <a:accent2>
        <a:srgbClr val="E97132"/>
      </a:accent2>
      <a:accent3>
        <a:srgbClr val="E9712F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New Section">
  <a:themeElements>
    <a:clrScheme name="Custom 2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0000"/>
      </a:accent1>
      <a:accent2>
        <a:srgbClr val="E97132"/>
      </a:accent2>
      <a:accent3>
        <a:srgbClr val="E9712F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Main Content">
  <a:themeElements>
    <a:clrScheme name="Silent Push">
      <a:dk1>
        <a:srgbClr val="000000"/>
      </a:dk1>
      <a:lt1>
        <a:srgbClr val="FFFFFF"/>
      </a:lt1>
      <a:dk2>
        <a:srgbClr val="111719"/>
      </a:dk2>
      <a:lt2>
        <a:srgbClr val="C9D5DB"/>
      </a:lt2>
      <a:accent1>
        <a:srgbClr val="121619"/>
      </a:accent1>
      <a:accent2>
        <a:srgbClr val="5494FF"/>
      </a:accent2>
      <a:accent3>
        <a:srgbClr val="FF563E"/>
      </a:accent3>
      <a:accent4>
        <a:srgbClr val="C9D5DB"/>
      </a:accent4>
      <a:accent5>
        <a:srgbClr val="9583CB"/>
      </a:accent5>
      <a:accent6>
        <a:srgbClr val="121619"/>
      </a:accent6>
      <a:hlink>
        <a:srgbClr val="5393FF"/>
      </a:hlink>
      <a:folHlink>
        <a:srgbClr val="A1AA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Main Content">
  <a:themeElements>
    <a:clrScheme name="Silent Push">
      <a:dk1>
        <a:srgbClr val="000000"/>
      </a:dk1>
      <a:lt1>
        <a:srgbClr val="FFFFFF"/>
      </a:lt1>
      <a:dk2>
        <a:srgbClr val="111719"/>
      </a:dk2>
      <a:lt2>
        <a:srgbClr val="C9D5DB"/>
      </a:lt2>
      <a:accent1>
        <a:srgbClr val="121619"/>
      </a:accent1>
      <a:accent2>
        <a:srgbClr val="5494FF"/>
      </a:accent2>
      <a:accent3>
        <a:srgbClr val="FF563E"/>
      </a:accent3>
      <a:accent4>
        <a:srgbClr val="C9D5DB"/>
      </a:accent4>
      <a:accent5>
        <a:srgbClr val="9583CB"/>
      </a:accent5>
      <a:accent6>
        <a:srgbClr val="121619"/>
      </a:accent6>
      <a:hlink>
        <a:srgbClr val="5393FF"/>
      </a:hlink>
      <a:folHlink>
        <a:srgbClr val="A1AA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060C00B1575B478470D9D40BC47AFE" ma:contentTypeVersion="18" ma:contentTypeDescription="Create a new document." ma:contentTypeScope="" ma:versionID="a8e4a985676fbd6449148b102c17e830">
  <xsd:schema xmlns:xsd="http://www.w3.org/2001/XMLSchema" xmlns:xs="http://www.w3.org/2001/XMLSchema" xmlns:p="http://schemas.microsoft.com/office/2006/metadata/properties" xmlns:ns2="43ca773f-407b-4456-a394-dd3f3bc6aaf6" xmlns:ns3="2173751a-98f0-4c90-ad7c-fb67b79e59dc" targetNamespace="http://schemas.microsoft.com/office/2006/metadata/properties" ma:root="true" ma:fieldsID="0c441f4808ede9c3476a509520b97254" ns2:_="" ns3:_="">
    <xsd:import namespace="43ca773f-407b-4456-a394-dd3f3bc6aaf6"/>
    <xsd:import namespace="2173751a-98f0-4c90-ad7c-fb67b79e59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ca773f-407b-4456-a394-dd3f3bc6aa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5511855-9c3e-4413-a9a6-54d74f340f3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73751a-98f0-4c90-ad7c-fb67b79e59d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43dff03-7b84-4601-ba28-f11cbbae7320}" ma:internalName="TaxCatchAll" ma:showField="CatchAllData" ma:web="2173751a-98f0-4c90-ad7c-fb67b79e59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ca773f-407b-4456-a394-dd3f3bc6aaf6">
      <Terms xmlns="http://schemas.microsoft.com/office/infopath/2007/PartnerControls"/>
    </lcf76f155ced4ddcb4097134ff3c332f>
    <TaxCatchAll xmlns="2173751a-98f0-4c90-ad7c-fb67b79e59dc" xsi:nil="true"/>
  </documentManagement>
</p:properties>
</file>

<file path=customXml/itemProps1.xml><?xml version="1.0" encoding="utf-8"?>
<ds:datastoreItem xmlns:ds="http://schemas.openxmlformats.org/officeDocument/2006/customXml" ds:itemID="{8171F225-6659-4F0E-9811-E1DC86E921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DE89BF-F88C-4987-BDDD-5116EC8F51BA}">
  <ds:schemaRefs>
    <ds:schemaRef ds:uri="2173751a-98f0-4c90-ad7c-fb67b79e59dc"/>
    <ds:schemaRef ds:uri="43ca773f-407b-4456-a394-dd3f3bc6aaf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D97109B-74BB-4114-BF9E-C40A4BFB6AE3}">
  <ds:schemaRefs>
    <ds:schemaRef ds:uri="2173751a-98f0-4c90-ad7c-fb67b79e59dc"/>
    <ds:schemaRef ds:uri="43ca773f-407b-4456-a394-dd3f3bc6aaf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c7a03153-1632-4157-9853-973604755253}" enabled="0" method="" siteId="{c7a03153-1632-4157-9853-97360475525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19</Slides>
  <Notes>8</Notes>
  <HiddenSlides>0</HiddenSlide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7_New Section</vt:lpstr>
      <vt:lpstr>6_New Section</vt:lpstr>
      <vt:lpstr>5_New Section</vt:lpstr>
      <vt:lpstr>Quotes</vt:lpstr>
      <vt:lpstr>4_New Section</vt:lpstr>
      <vt:lpstr>3_New Section</vt:lpstr>
      <vt:lpstr>1_New Section</vt:lpstr>
      <vt:lpstr>Main Content</vt:lpstr>
      <vt:lpstr>1_Main Content</vt:lpstr>
      <vt:lpstr>Custom Design</vt:lpstr>
      <vt:lpstr>PowerPoint Presentation</vt:lpstr>
      <vt:lpstr>Attackers are moving faster than enterprise.</vt:lpstr>
      <vt:lpstr>The Core Blind Spot: The Preparation Phase </vt:lpstr>
      <vt:lpstr>The paradigm shift. From reactive to preemptive.</vt:lpstr>
      <vt:lpstr>The Context Graph: Architecture of Certainty</vt:lpstr>
      <vt:lpstr>Powered by the Context Graph: mapping the internet’s DNA</vt:lpstr>
      <vt:lpstr>PowerPoint Presentation</vt:lpstr>
      <vt:lpstr>Insight</vt:lpstr>
      <vt:lpstr>The hidden threat:   Traffic Origin &amp;  Identity Obfuscation</vt:lpstr>
      <vt:lpstr>PowerPoint Presentation</vt:lpstr>
      <vt:lpstr>PowerPoint Presentation</vt:lpstr>
      <vt:lpstr>Proof of Vision:  The Salt Typhoon Case Study</vt:lpstr>
      <vt:lpstr>PowerPoint Presentation</vt:lpstr>
      <vt:lpstr>PowerPoint Presentation</vt:lpstr>
      <vt:lpstr>Disrupting the adversary:  Global law enforcement impact</vt:lpstr>
      <vt:lpstr>PowerPoint Presentation</vt:lpstr>
      <vt:lpstr>PowerPoint Presentation</vt:lpstr>
      <vt:lpstr>PowerPoint Presentation</vt:lpstr>
      <vt:lpstr>It’s about time.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2</cp:revision>
  <cp:lastPrinted>2026-01-21T17:17:52Z</cp:lastPrinted>
  <dcterms:modified xsi:type="dcterms:W3CDTF">2026-02-18T15:56:23Z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0x0101005F060C00B1575B478470D9D40BC47AFE</vt:lpwstr>
  </property>
  <property fmtid="{D5CDD505-2E9C-101B-9397-08002B2CF9AE}" pid="3" name="MediaServiceImageTags">
    <vt:lpwstr/>
  </property>
</Properties>
</file>