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650" r:id="rId5"/>
    <p:sldMasterId id="2147483680" r:id="rId6"/>
    <p:sldMasterId id="2147483675" r:id="rId7"/>
    <p:sldMasterId id="2147483665" r:id="rId8"/>
    <p:sldMasterId id="2147483670" r:id="rId9"/>
    <p:sldMasterId id="2147483655" r:id="rId10"/>
    <p:sldMasterId id="2147483660" r:id="rId11"/>
    <p:sldMasterId id="2147483691" r:id="rId12"/>
  </p:sldMasterIdLst>
  <p:notesMasterIdLst>
    <p:notesMasterId r:id="rId31"/>
  </p:notesMasterIdLst>
  <p:sldIdLst>
    <p:sldId id="792" r:id="rId13"/>
    <p:sldId id="321" r:id="rId14"/>
    <p:sldId id="777" r:id="rId15"/>
    <p:sldId id="756" r:id="rId16"/>
    <p:sldId id="769" r:id="rId17"/>
    <p:sldId id="776" r:id="rId18"/>
    <p:sldId id="772" r:id="rId19"/>
    <p:sldId id="778" r:id="rId20"/>
    <p:sldId id="785" r:id="rId21"/>
    <p:sldId id="779" r:id="rId22"/>
    <p:sldId id="780" r:id="rId23"/>
    <p:sldId id="786" r:id="rId24"/>
    <p:sldId id="787" r:id="rId25"/>
    <p:sldId id="788" r:id="rId26"/>
    <p:sldId id="789" r:id="rId27"/>
    <p:sldId id="790" r:id="rId28"/>
    <p:sldId id="791" r:id="rId29"/>
    <p:sldId id="7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8F1C02-2429-BD36-8CD9-C08F8C18BAE9}" name="David Troha" initials="DT" userId="S::dtroha@silentpush.com::80755466-519e-4393-83ef-eaf47acb161f" providerId="AD"/>
  <p188:author id="{861A531A-C230-D9A5-3A68-F35B3881C92C}" name="Annika Anthony" initials="AA" userId="S::annika@punchteam.com::136b770f-5838-4081-b61b-60284361bc65" providerId="AD"/>
  <p188:author id="{C4599128-9FE8-3BD6-D594-0F97563558E7}" name="Gareth Howells" initials="GH" userId="S::ghowells@silentpush.com::5542d86b-7232-45c0-910a-388c7765d663" providerId="AD"/>
  <p188:author id="{F5B56A2F-706B-FEB2-8706-92379E2742BE}" name="Ken Bagnall" initials="" userId="S::kbagnall@silentpush.com::44a9a2a6-2712-4ce0-800a-a418ea5056cd" providerId="AD"/>
  <p188:author id="{6F598143-0979-889A-8E36-AA79FA13D38B}" name="Brandon Levene" initials="BL" userId="S::blevene@silentpush.com::989eba44-4b95-4ddf-9140-b311f6fad82f" providerId="AD"/>
  <p188:author id="{CA439758-7EE2-00CC-7BB4-CA67CBF50748}" name="Charlotte Mackie Pawson" initials="CP" userId="S::cpawson@silentpush.com::a3292ee8-5a2f-4a82-a696-dbd1915b3eef" providerId="AD"/>
  <p188:author id="{D3087079-740D-ABBB-CDF0-49B788DB1A29}" name="Maja Otic" initials="" userId="S::motic@silentpush.com::8be87590-34db-4374-9817-722c8b74e3d3" providerId="AD"/>
  <p188:author id="{BC02ED85-C0FD-6C55-16EB-DEFCD83296CD}" name="Phil  Montgomery" initials="PM" userId="S::pmontgomery@silentpush.com::34760856-881b-444c-8d6a-e1c8ebaff6ca" providerId="AD"/>
  <p188:author id="{6063518F-00A2-CB82-C3A2-881A4EF57E03}" name="Max" initials="MW" userId="S::max@punchteam.com::3e94035a-14dc-4399-87cd-31b0a348b33d" providerId="AD"/>
  <p188:author id="{8DCB39BA-9E5F-D6BF-C462-A6F1B2B37C25}" name="Lessie Skiba" initials="LS" userId="S::lskiba@silentpush.com::df165145-0a63-4a38-955e-66e47d8e3d4c" providerId="AD"/>
  <p188:author id="{EBF2D5D6-488F-15E1-E382-A27CE871B386}" name="Marne Brase" initials="" userId="S::mbrase@silentpush.com::d6ae5e50-0a33-4774-a0b2-382117977dd3" providerId="AD"/>
  <p188:author id="{01C966FD-2473-893D-98A8-619810B1F1DC}" name="Brad Arnold" initials="BA" userId="S::barnold@silentpush.com::9cecd503-2b1f-4ffa-a2fe-2692796f6d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3E"/>
    <a:srgbClr val="E3363E"/>
    <a:srgbClr val="4B5356"/>
    <a:srgbClr val="181C1F"/>
    <a:srgbClr val="1B2126"/>
    <a:srgbClr val="A7A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4593"/>
  </p:normalViewPr>
  <p:slideViewPr>
    <p:cSldViewPr snapToGrid="0">
      <p:cViewPr>
        <p:scale>
          <a:sx n="88" d="100"/>
          <a:sy n="88" d="100"/>
        </p:scale>
        <p:origin x="648" y="9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B168A-7E24-F547-BA12-7301FBE8E787}"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00D6DA-01BE-3644-9B43-E68E7622CAF0}" type="slidenum">
              <a:rPr lang="en-US" smtClean="0"/>
              <a:t>‹#›</a:t>
            </a:fld>
            <a:endParaRPr lang="en-US"/>
          </a:p>
        </p:txBody>
      </p:sp>
    </p:spTree>
    <p:extLst>
      <p:ext uri="{BB962C8B-B14F-4D97-AF65-F5344CB8AC3E}">
        <p14:creationId xmlns:p14="http://schemas.microsoft.com/office/powerpoint/2010/main" val="260201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Introduce how Silent Push solves this problem and that what we output is always COMPLETE, ACCURATE and TIMELY.  Compare this to other threat intel that could be stale, out of date, not </a:t>
            </a:r>
            <a:r>
              <a:rPr lang="en-US" err="1"/>
              <a:t>accuate</a:t>
            </a:r>
            <a:r>
              <a:rPr lang="en-US"/>
              <a:t>.</a:t>
            </a:r>
          </a:p>
          <a:p>
            <a:endParaRPr lang="en-US"/>
          </a:p>
        </p:txBody>
      </p:sp>
      <p:sp>
        <p:nvSpPr>
          <p:cNvPr id="4" name="Slide Number Placeholder 3"/>
          <p:cNvSpPr>
            <a:spLocks noGrp="1"/>
          </p:cNvSpPr>
          <p:nvPr>
            <p:ph type="sldNum" sz="quarter" idx="5"/>
          </p:nvPr>
        </p:nvSpPr>
        <p:spPr/>
        <p:txBody>
          <a:bodyPr/>
          <a:lstStyle/>
          <a:p>
            <a:fld id="{7600D6DA-01BE-3644-9B43-E68E7622CAF0}" type="slidenum">
              <a:rPr lang="en-US" smtClean="0"/>
              <a:t>2</a:t>
            </a:fld>
            <a:endParaRPr lang="en-US"/>
          </a:p>
        </p:txBody>
      </p:sp>
    </p:spTree>
    <p:extLst>
      <p:ext uri="{BB962C8B-B14F-4D97-AF65-F5344CB8AC3E}">
        <p14:creationId xmlns:p14="http://schemas.microsoft.com/office/powerpoint/2010/main" val="317747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EC7FE-347C-7980-1CA3-759CA58F6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698EB-3DA8-2C9F-71E5-4ED069E17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9D26-9EAB-BD7E-D9C1-1DAB72396E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06626A-9B50-0149-BF8C-607FA364AF38}"/>
              </a:ext>
            </a:extLst>
          </p:cNvPr>
          <p:cNvSpPr>
            <a:spLocks noGrp="1"/>
          </p:cNvSpPr>
          <p:nvPr>
            <p:ph type="sldNum" sz="quarter" idx="5"/>
          </p:nvPr>
        </p:nvSpPr>
        <p:spPr/>
        <p:txBody>
          <a:bodyPr/>
          <a:lstStyle/>
          <a:p>
            <a:fld id="{7600D6DA-01BE-3644-9B43-E68E7622CAF0}" type="slidenum">
              <a:rPr lang="en-US" smtClean="0"/>
              <a:t>12</a:t>
            </a:fld>
            <a:endParaRPr lang="en-US"/>
          </a:p>
        </p:txBody>
      </p:sp>
    </p:spTree>
    <p:extLst>
      <p:ext uri="{BB962C8B-B14F-4D97-AF65-F5344CB8AC3E}">
        <p14:creationId xmlns:p14="http://schemas.microsoft.com/office/powerpoint/2010/main" val="94253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7434-F85C-EE1E-C509-F8CF68554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42AE-99E1-2519-2E57-7ACA01B8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17C1-6F3B-965A-4572-0E279792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9B58D-5589-ED35-05EA-0B99EF9CEE35}"/>
              </a:ext>
            </a:extLst>
          </p:cNvPr>
          <p:cNvSpPr>
            <a:spLocks noGrp="1"/>
          </p:cNvSpPr>
          <p:nvPr>
            <p:ph type="sldNum" sz="quarter" idx="5"/>
          </p:nvPr>
        </p:nvSpPr>
        <p:spPr/>
        <p:txBody>
          <a:bodyPr/>
          <a:lstStyle/>
          <a:p>
            <a:fld id="{7600D6DA-01BE-3644-9B43-E68E7622CAF0}" type="slidenum">
              <a:rPr lang="en-US" smtClean="0"/>
              <a:t>13</a:t>
            </a:fld>
            <a:endParaRPr lang="en-US"/>
          </a:p>
        </p:txBody>
      </p:sp>
    </p:spTree>
    <p:extLst>
      <p:ext uri="{BB962C8B-B14F-4D97-AF65-F5344CB8AC3E}">
        <p14:creationId xmlns:p14="http://schemas.microsoft.com/office/powerpoint/2010/main" val="3877143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7434-F85C-EE1E-C509-F8CF68554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42AE-99E1-2519-2E57-7ACA01B8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17C1-6F3B-965A-4572-0E279792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9B58D-5589-ED35-05EA-0B99EF9CEE35}"/>
              </a:ext>
            </a:extLst>
          </p:cNvPr>
          <p:cNvSpPr>
            <a:spLocks noGrp="1"/>
          </p:cNvSpPr>
          <p:nvPr>
            <p:ph type="sldNum" sz="quarter" idx="5"/>
          </p:nvPr>
        </p:nvSpPr>
        <p:spPr/>
        <p:txBody>
          <a:bodyPr/>
          <a:lstStyle/>
          <a:p>
            <a:fld id="{7600D6DA-01BE-3644-9B43-E68E7622CAF0}" type="slidenum">
              <a:rPr lang="en-US" smtClean="0"/>
              <a:t>14</a:t>
            </a:fld>
            <a:endParaRPr lang="en-US"/>
          </a:p>
        </p:txBody>
      </p:sp>
    </p:spTree>
    <p:extLst>
      <p:ext uri="{BB962C8B-B14F-4D97-AF65-F5344CB8AC3E}">
        <p14:creationId xmlns:p14="http://schemas.microsoft.com/office/powerpoint/2010/main" val="189686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7434-F85C-EE1E-C509-F8CF68554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42AE-99E1-2519-2E57-7ACA01B8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17C1-6F3B-965A-4572-0E279792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9B58D-5589-ED35-05EA-0B99EF9CEE35}"/>
              </a:ext>
            </a:extLst>
          </p:cNvPr>
          <p:cNvSpPr>
            <a:spLocks noGrp="1"/>
          </p:cNvSpPr>
          <p:nvPr>
            <p:ph type="sldNum" sz="quarter" idx="5"/>
          </p:nvPr>
        </p:nvSpPr>
        <p:spPr/>
        <p:txBody>
          <a:bodyPr/>
          <a:lstStyle/>
          <a:p>
            <a:fld id="{7600D6DA-01BE-3644-9B43-E68E7622CAF0}" type="slidenum">
              <a:rPr lang="en-US" smtClean="0"/>
              <a:t>15</a:t>
            </a:fld>
            <a:endParaRPr lang="en-US"/>
          </a:p>
        </p:txBody>
      </p:sp>
    </p:spTree>
    <p:extLst>
      <p:ext uri="{BB962C8B-B14F-4D97-AF65-F5344CB8AC3E}">
        <p14:creationId xmlns:p14="http://schemas.microsoft.com/office/powerpoint/2010/main" val="363444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7434-F85C-EE1E-C509-F8CF68554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42AE-99E1-2519-2E57-7ACA01B8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17C1-6F3B-965A-4572-0E279792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9B58D-5589-ED35-05EA-0B99EF9CEE35}"/>
              </a:ext>
            </a:extLst>
          </p:cNvPr>
          <p:cNvSpPr>
            <a:spLocks noGrp="1"/>
          </p:cNvSpPr>
          <p:nvPr>
            <p:ph type="sldNum" sz="quarter" idx="5"/>
          </p:nvPr>
        </p:nvSpPr>
        <p:spPr/>
        <p:txBody>
          <a:bodyPr/>
          <a:lstStyle/>
          <a:p>
            <a:fld id="{7600D6DA-01BE-3644-9B43-E68E7622CAF0}" type="slidenum">
              <a:rPr lang="en-US" smtClean="0"/>
              <a:t>16</a:t>
            </a:fld>
            <a:endParaRPr lang="en-US"/>
          </a:p>
        </p:txBody>
      </p:sp>
    </p:spTree>
    <p:extLst>
      <p:ext uri="{BB962C8B-B14F-4D97-AF65-F5344CB8AC3E}">
        <p14:creationId xmlns:p14="http://schemas.microsoft.com/office/powerpoint/2010/main" val="199007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7434-F85C-EE1E-C509-F8CF68554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42AE-99E1-2519-2E57-7ACA01B8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17C1-6F3B-965A-4572-0E279792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9B58D-5589-ED35-05EA-0B99EF9CEE35}"/>
              </a:ext>
            </a:extLst>
          </p:cNvPr>
          <p:cNvSpPr>
            <a:spLocks noGrp="1"/>
          </p:cNvSpPr>
          <p:nvPr>
            <p:ph type="sldNum" sz="quarter" idx="5"/>
          </p:nvPr>
        </p:nvSpPr>
        <p:spPr/>
        <p:txBody>
          <a:bodyPr/>
          <a:lstStyle/>
          <a:p>
            <a:fld id="{7600D6DA-01BE-3644-9B43-E68E7622CAF0}" type="slidenum">
              <a:rPr lang="en-US" smtClean="0"/>
              <a:t>17</a:t>
            </a:fld>
            <a:endParaRPr lang="en-US"/>
          </a:p>
        </p:txBody>
      </p:sp>
    </p:spTree>
    <p:extLst>
      <p:ext uri="{BB962C8B-B14F-4D97-AF65-F5344CB8AC3E}">
        <p14:creationId xmlns:p14="http://schemas.microsoft.com/office/powerpoint/2010/main" val="322150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a:effectLst/>
                <a:latin typeface="Arial Nova" panose="020B0504020202020204" pitchFamily="34" charset="0"/>
                <a:ea typeface="Arial Nova" panose="020B0504020202020204" pitchFamily="34" charset="0"/>
                <a:cs typeface="Arial Nova" panose="020B0504020202020204" pitchFamily="34" charset="0"/>
              </a:rPr>
              <a:t>Timely</a:t>
            </a:r>
            <a:r>
              <a:rPr lang="en-US" sz="1800">
                <a:effectLst/>
                <a:latin typeface="Arial Nova" panose="020B0504020202020204" pitchFamily="34" charset="0"/>
                <a:ea typeface="Arial Nova" panose="020B0504020202020204" pitchFamily="34" charset="0"/>
                <a:cs typeface="Arial Nova" panose="020B0504020202020204" pitchFamily="34" charset="0"/>
              </a:rPr>
              <a:t>, </a:t>
            </a:r>
            <a:r>
              <a:rPr lang="en-US" sz="1800" b="1">
                <a:effectLst/>
                <a:latin typeface="Arial Nova" panose="020B0504020202020204" pitchFamily="34" charset="0"/>
                <a:ea typeface="Arial Nova" panose="020B0504020202020204" pitchFamily="34" charset="0"/>
                <a:cs typeface="Arial Nova" panose="020B0504020202020204" pitchFamily="34" charset="0"/>
              </a:rPr>
              <a:t>Accurate</a:t>
            </a:r>
            <a:r>
              <a:rPr lang="en-US" sz="1800">
                <a:effectLst/>
                <a:latin typeface="Arial Nova" panose="020B0504020202020204" pitchFamily="34" charset="0"/>
                <a:ea typeface="Arial Nova" panose="020B0504020202020204" pitchFamily="34" charset="0"/>
                <a:cs typeface="Arial Nova" panose="020B0504020202020204" pitchFamily="34" charset="0"/>
              </a:rPr>
              <a:t> and </a:t>
            </a:r>
            <a:r>
              <a:rPr lang="en-US" sz="1800" b="1">
                <a:effectLst/>
                <a:latin typeface="Arial Nova" panose="020B0504020202020204" pitchFamily="34" charset="0"/>
                <a:ea typeface="Arial Nova" panose="020B0504020202020204" pitchFamily="34" charset="0"/>
                <a:cs typeface="Arial Nova" panose="020B0504020202020204" pitchFamily="34" charset="0"/>
              </a:rPr>
              <a:t>Complete</a:t>
            </a:r>
            <a:r>
              <a:rPr lang="en-US" sz="1800">
                <a:effectLst/>
                <a:latin typeface="Arial Nova" panose="020B0504020202020204" pitchFamily="34" charset="0"/>
                <a:ea typeface="Arial Nova" panose="020B0504020202020204" pitchFamily="34" charset="0"/>
                <a:cs typeface="Arial Nova" panose="020B0504020202020204" pitchFamily="34" charset="0"/>
              </a:rPr>
              <a:t> first-party data is our core differentiator and sets Silent Push apart from </a:t>
            </a:r>
            <a:r>
              <a:rPr lang="en-US" sz="1800" i="1">
                <a:effectLst/>
                <a:latin typeface="Arial Nova" panose="020B0504020202020204" pitchFamily="34" charset="0"/>
                <a:ea typeface="Arial Nova" panose="020B0504020202020204" pitchFamily="34" charset="0"/>
                <a:cs typeface="Arial Nova" panose="020B0504020202020204" pitchFamily="34" charset="0"/>
              </a:rPr>
              <a:t>legacy threat intel</a:t>
            </a:r>
            <a:r>
              <a:rPr lang="en-US" sz="1800">
                <a:effectLst/>
                <a:latin typeface="Arial Nova" panose="020B0504020202020204" pitchFamily="34" charset="0"/>
                <a:ea typeface="Arial Nova" panose="020B0504020202020204" pitchFamily="34" charset="0"/>
                <a:cs typeface="Arial Nova" panose="020B0504020202020204" pitchFamily="34" charset="0"/>
              </a:rPr>
              <a:t> providers. There is enormous inherent value in a first-party dataset that is purpose built to understand the relationships between different parts of the internet infrastructure. Silent Push enjoys data independence, and all that comes with it - agility, increased trust, accuracy, and speed.</a:t>
            </a:r>
          </a:p>
          <a:p>
            <a:pPr marL="0" marR="0">
              <a:lnSpc>
                <a:spcPct val="107000"/>
              </a:lnSpc>
              <a:spcBef>
                <a:spcPts val="0"/>
              </a:spcBef>
              <a:spcAft>
                <a:spcPts val="0"/>
              </a:spcAft>
            </a:pPr>
            <a:endParaRPr lang="en-US" sz="1800">
              <a:effectLst/>
              <a:latin typeface="Arial Nova" panose="020B0504020202020204" pitchFamily="34" charset="0"/>
              <a:ea typeface="Arial Nova" panose="020B0504020202020204" pitchFamily="34" charset="0"/>
              <a:cs typeface="Arial Nova" panose="020B0504020202020204" pitchFamily="34" charset="0"/>
            </a:endParaRPr>
          </a:p>
          <a:p>
            <a:pPr marL="0" marR="0">
              <a:lnSpc>
                <a:spcPct val="107000"/>
              </a:lnSpc>
              <a:spcBef>
                <a:spcPts val="0"/>
              </a:spcBef>
              <a:spcAft>
                <a:spcPts val="0"/>
              </a:spcAft>
            </a:pPr>
            <a:r>
              <a:rPr lang="en-US" sz="1800">
                <a:effectLst/>
                <a:latin typeface="Arial Nova" panose="020B0504020202020204" pitchFamily="34" charset="0"/>
                <a:ea typeface="Arial Nova" panose="020B0504020202020204" pitchFamily="34" charset="0"/>
                <a:cs typeface="Arial Nova" panose="020B0504020202020204" pitchFamily="34" charset="0"/>
              </a:rPr>
              <a:t> See the Messaging Source Document for more information.  There is also a one pager PDF on the value of our data.</a:t>
            </a:r>
            <a:endParaRPr kumimoji="0" lang="en-US" sz="1200" b="0" i="0" u="none" strike="noStrike" kern="1200" cap="none" spc="0" normalizeH="0" baseline="0" noProof="0">
              <a:ln>
                <a:noFill/>
              </a:ln>
              <a:solidFill>
                <a:srgbClr val="B2C5D0"/>
              </a:solidFill>
              <a:effectLst/>
              <a:uLnTx/>
              <a:uFillTx/>
              <a:latin typeface="+mn-lt"/>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0D6DA-01BE-3644-9B43-E68E7622C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36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 new class of behavior-based intelligence - IOFA</a:t>
            </a:r>
          </a:p>
          <a:p>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t>The goal of this is to explain IOFA, how we create them and that </a:t>
            </a:r>
            <a:r>
              <a:rPr lang="en-US" err="1"/>
              <a:t>IoFA</a:t>
            </a:r>
            <a:r>
              <a:rPr lang="en-US"/>
              <a:t> gives earlier detection.  If people ask the source, this is from internal benchmarking.</a:t>
            </a:r>
          </a:p>
          <a:p>
            <a:pPr marL="228600" indent="-228600">
              <a:buFont typeface="+mj-lt"/>
              <a:buAutoNum type="arabicPeriod"/>
            </a:pPr>
            <a:endParaRPr lang="en-US"/>
          </a:p>
          <a:p>
            <a:pPr marL="228600" indent="-228600">
              <a:buFont typeface="+mj-lt"/>
              <a:buAutoNum type="arabicPeriod"/>
            </a:pPr>
            <a:r>
              <a:rPr lang="en-US"/>
              <a:t>identify a group of attacker behaviors</a:t>
            </a:r>
          </a:p>
          <a:p>
            <a:pPr marL="228600" lvl="0" indent="-228600">
              <a:buFont typeface="+mj-lt"/>
              <a:buAutoNum type="arabicPeriod"/>
            </a:pPr>
            <a:r>
              <a:rPr lang="en-US"/>
              <a:t>turn them into searchable attributes</a:t>
            </a:r>
          </a:p>
          <a:p>
            <a:pPr marL="228600" lvl="0" indent="-228600">
              <a:buFont typeface="+mj-lt"/>
              <a:buAutoNum type="arabicPeriod"/>
            </a:pPr>
            <a:r>
              <a:rPr lang="en-US"/>
              <a:t>combine them into composite objects</a:t>
            </a:r>
          </a:p>
          <a:p>
            <a:pPr marL="228600" lvl="0" indent="-228600">
              <a:buFont typeface="+mj-lt"/>
              <a:buAutoNum type="arabicPeriod"/>
            </a:pPr>
            <a:r>
              <a:rPr lang="en-US"/>
              <a:t>search across everything that exists</a:t>
            </a:r>
          </a:p>
          <a:p>
            <a:pPr marL="228600" lvl="0" indent="-228600">
              <a:buFont typeface="+mj-lt"/>
              <a:buAutoNum type="arabicPeriod"/>
            </a:pPr>
            <a:r>
              <a:rPr lang="en-US"/>
              <a:t>find all related infrastructure</a:t>
            </a:r>
          </a:p>
          <a:p>
            <a:pPr marL="228600" lvl="0" indent="-228600">
              <a:buFont typeface="+mj-lt"/>
              <a:buAutoNum type="arabicPeriod"/>
            </a:pPr>
            <a:r>
              <a:rPr lang="en-US"/>
              <a:t>defend against upcoming threats</a:t>
            </a:r>
          </a:p>
          <a:p>
            <a:endParaRPr lang="en-US"/>
          </a:p>
        </p:txBody>
      </p:sp>
      <p:sp>
        <p:nvSpPr>
          <p:cNvPr id="4" name="Slide Number Placeholder 3"/>
          <p:cNvSpPr>
            <a:spLocks noGrp="1"/>
          </p:cNvSpPr>
          <p:nvPr>
            <p:ph type="sldNum" sz="quarter" idx="5"/>
          </p:nvPr>
        </p:nvSpPr>
        <p:spPr/>
        <p:txBody>
          <a:bodyPr/>
          <a:lstStyle/>
          <a:p>
            <a:fld id="{7600D6DA-01BE-3644-9B43-E68E7622CAF0}" type="slidenum">
              <a:rPr lang="en-US" smtClean="0"/>
              <a:t>4</a:t>
            </a:fld>
            <a:endParaRPr lang="en-US"/>
          </a:p>
        </p:txBody>
      </p:sp>
    </p:spTree>
    <p:extLst>
      <p:ext uri="{BB962C8B-B14F-4D97-AF65-F5344CB8AC3E}">
        <p14:creationId xmlns:p14="http://schemas.microsoft.com/office/powerpoint/2010/main" val="273492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00D6DA-01BE-3644-9B43-E68E7622CAF0}" type="slidenum">
              <a:rPr lang="en-US" smtClean="0"/>
              <a:t>5</a:t>
            </a:fld>
            <a:endParaRPr lang="en-US"/>
          </a:p>
        </p:txBody>
      </p:sp>
    </p:spTree>
    <p:extLst>
      <p:ext uri="{BB962C8B-B14F-4D97-AF65-F5344CB8AC3E}">
        <p14:creationId xmlns:p14="http://schemas.microsoft.com/office/powerpoint/2010/main" val="409538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a:effectLst/>
                <a:latin typeface="Arial Nova" panose="020B0504020202020204" pitchFamily="34" charset="0"/>
                <a:ea typeface="Arial Nova" panose="020B0504020202020204" pitchFamily="34" charset="0"/>
                <a:cs typeface="Arial Nova" panose="020B0504020202020204" pitchFamily="34" charset="0"/>
              </a:rPr>
              <a:t>Timely</a:t>
            </a:r>
            <a:r>
              <a:rPr lang="en-US" sz="1800">
                <a:effectLst/>
                <a:latin typeface="Arial Nova" panose="020B0504020202020204" pitchFamily="34" charset="0"/>
                <a:ea typeface="Arial Nova" panose="020B0504020202020204" pitchFamily="34" charset="0"/>
                <a:cs typeface="Arial Nova" panose="020B0504020202020204" pitchFamily="34" charset="0"/>
              </a:rPr>
              <a:t>, </a:t>
            </a:r>
            <a:r>
              <a:rPr lang="en-US" sz="1800" b="1">
                <a:effectLst/>
                <a:latin typeface="Arial Nova" panose="020B0504020202020204" pitchFamily="34" charset="0"/>
                <a:ea typeface="Arial Nova" panose="020B0504020202020204" pitchFamily="34" charset="0"/>
                <a:cs typeface="Arial Nova" panose="020B0504020202020204" pitchFamily="34" charset="0"/>
              </a:rPr>
              <a:t>Accurate</a:t>
            </a:r>
            <a:r>
              <a:rPr lang="en-US" sz="1800">
                <a:effectLst/>
                <a:latin typeface="Arial Nova" panose="020B0504020202020204" pitchFamily="34" charset="0"/>
                <a:ea typeface="Arial Nova" panose="020B0504020202020204" pitchFamily="34" charset="0"/>
                <a:cs typeface="Arial Nova" panose="020B0504020202020204" pitchFamily="34" charset="0"/>
              </a:rPr>
              <a:t> and </a:t>
            </a:r>
            <a:r>
              <a:rPr lang="en-US" sz="1800" b="1">
                <a:effectLst/>
                <a:latin typeface="Arial Nova" panose="020B0504020202020204" pitchFamily="34" charset="0"/>
                <a:ea typeface="Arial Nova" panose="020B0504020202020204" pitchFamily="34" charset="0"/>
                <a:cs typeface="Arial Nova" panose="020B0504020202020204" pitchFamily="34" charset="0"/>
              </a:rPr>
              <a:t>Complete</a:t>
            </a:r>
            <a:r>
              <a:rPr lang="en-US" sz="1800">
                <a:effectLst/>
                <a:latin typeface="Arial Nova" panose="020B0504020202020204" pitchFamily="34" charset="0"/>
                <a:ea typeface="Arial Nova" panose="020B0504020202020204" pitchFamily="34" charset="0"/>
                <a:cs typeface="Arial Nova" panose="020B0504020202020204" pitchFamily="34" charset="0"/>
              </a:rPr>
              <a:t> first-party data is our core differentiator and sets Silent Push apart from </a:t>
            </a:r>
            <a:r>
              <a:rPr lang="en-US" sz="1800" i="1">
                <a:effectLst/>
                <a:latin typeface="Arial Nova" panose="020B0504020202020204" pitchFamily="34" charset="0"/>
                <a:ea typeface="Arial Nova" panose="020B0504020202020204" pitchFamily="34" charset="0"/>
                <a:cs typeface="Arial Nova" panose="020B0504020202020204" pitchFamily="34" charset="0"/>
              </a:rPr>
              <a:t>legacy threat intel</a:t>
            </a:r>
            <a:r>
              <a:rPr lang="en-US" sz="1800">
                <a:effectLst/>
                <a:latin typeface="Arial Nova" panose="020B0504020202020204" pitchFamily="34" charset="0"/>
                <a:ea typeface="Arial Nova" panose="020B0504020202020204" pitchFamily="34" charset="0"/>
                <a:cs typeface="Arial Nova" panose="020B0504020202020204" pitchFamily="34" charset="0"/>
              </a:rPr>
              <a:t> providers. There is enormous inherent value in a first-party dataset that is purpose built to understand the relationships between different parts of the internet infrastructure. Silent Push enjoys data independence, and all that comes with it - agility, increased trust, accuracy, and speed.</a:t>
            </a:r>
          </a:p>
          <a:p>
            <a:pPr marL="0" marR="0">
              <a:lnSpc>
                <a:spcPct val="107000"/>
              </a:lnSpc>
              <a:spcBef>
                <a:spcPts val="0"/>
              </a:spcBef>
              <a:spcAft>
                <a:spcPts val="0"/>
              </a:spcAft>
            </a:pPr>
            <a:endParaRPr lang="en-US" sz="1800">
              <a:effectLst/>
              <a:latin typeface="Arial Nova" panose="020B0504020202020204" pitchFamily="34" charset="0"/>
              <a:ea typeface="Arial Nova" panose="020B0504020202020204" pitchFamily="34" charset="0"/>
              <a:cs typeface="Arial Nova" panose="020B0504020202020204" pitchFamily="34" charset="0"/>
            </a:endParaRPr>
          </a:p>
          <a:p>
            <a:pPr marL="0" marR="0">
              <a:lnSpc>
                <a:spcPct val="107000"/>
              </a:lnSpc>
              <a:spcBef>
                <a:spcPts val="0"/>
              </a:spcBef>
              <a:spcAft>
                <a:spcPts val="0"/>
              </a:spcAft>
            </a:pPr>
            <a:r>
              <a:rPr lang="en-US" sz="1800">
                <a:effectLst/>
                <a:latin typeface="Arial Nova" panose="020B0504020202020204" pitchFamily="34" charset="0"/>
                <a:ea typeface="Arial Nova" panose="020B0504020202020204" pitchFamily="34" charset="0"/>
                <a:cs typeface="Arial Nova" panose="020B0504020202020204" pitchFamily="34" charset="0"/>
              </a:rPr>
              <a:t> See the Messaging Source Document for more information.  There is also a one pager PDF on the value of our data.</a:t>
            </a:r>
            <a:endParaRPr kumimoji="0" lang="en-US" sz="1200" b="0" i="0" u="none" strike="noStrike" kern="1200" cap="none" spc="0" normalizeH="0" baseline="0" noProof="0">
              <a:ln>
                <a:noFill/>
              </a:ln>
              <a:solidFill>
                <a:srgbClr val="B2C5D0"/>
              </a:solidFill>
              <a:effectLst/>
              <a:uLnTx/>
              <a:uFillTx/>
              <a:latin typeface="+mn-lt"/>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0D6DA-01BE-3644-9B43-E68E7622C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91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1927F-2D3F-679C-2B92-C6813454A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491BA-D399-23DD-386D-1A58600AC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EAE1E-7C1D-CE16-0ECF-1B78F07D1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E385B1-F822-7EE8-546E-6DA5E0A969F9}"/>
              </a:ext>
            </a:extLst>
          </p:cNvPr>
          <p:cNvSpPr>
            <a:spLocks noGrp="1"/>
          </p:cNvSpPr>
          <p:nvPr>
            <p:ph type="sldNum" sz="quarter" idx="5"/>
          </p:nvPr>
        </p:nvSpPr>
        <p:spPr/>
        <p:txBody>
          <a:bodyPr/>
          <a:lstStyle/>
          <a:p>
            <a:fld id="{7600D6DA-01BE-3644-9B43-E68E7622CAF0}" type="slidenum">
              <a:rPr lang="en-US" smtClean="0"/>
              <a:t>8</a:t>
            </a:fld>
            <a:endParaRPr lang="en-US"/>
          </a:p>
        </p:txBody>
      </p:sp>
    </p:spTree>
    <p:extLst>
      <p:ext uri="{BB962C8B-B14F-4D97-AF65-F5344CB8AC3E}">
        <p14:creationId xmlns:p14="http://schemas.microsoft.com/office/powerpoint/2010/main" val="309517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A5A8-50E9-86D4-4834-F9ED4D2CA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5C731-9B80-5F8B-DD4F-3784EECC4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76CA7-88FB-59A0-9573-666B385AD9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5209F-B6E6-E750-CAB8-ABB0CA72851D}"/>
              </a:ext>
            </a:extLst>
          </p:cNvPr>
          <p:cNvSpPr>
            <a:spLocks noGrp="1"/>
          </p:cNvSpPr>
          <p:nvPr>
            <p:ph type="sldNum" sz="quarter" idx="5"/>
          </p:nvPr>
        </p:nvSpPr>
        <p:spPr/>
        <p:txBody>
          <a:bodyPr/>
          <a:lstStyle/>
          <a:p>
            <a:fld id="{7600D6DA-01BE-3644-9B43-E68E7622CAF0}" type="slidenum">
              <a:rPr lang="en-US" smtClean="0"/>
              <a:t>9</a:t>
            </a:fld>
            <a:endParaRPr lang="en-US"/>
          </a:p>
        </p:txBody>
      </p:sp>
    </p:spTree>
    <p:extLst>
      <p:ext uri="{BB962C8B-B14F-4D97-AF65-F5344CB8AC3E}">
        <p14:creationId xmlns:p14="http://schemas.microsoft.com/office/powerpoint/2010/main" val="11450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DAFB3-C701-1C88-A6F2-A1DA00485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5131B-65D4-B56F-FA76-F7FA2E13D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3CE38-DA2E-3F62-AFED-7EC93B3436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810D7-602D-8EC2-2484-C4FE43FEC77E}"/>
              </a:ext>
            </a:extLst>
          </p:cNvPr>
          <p:cNvSpPr>
            <a:spLocks noGrp="1"/>
          </p:cNvSpPr>
          <p:nvPr>
            <p:ph type="sldNum" sz="quarter" idx="5"/>
          </p:nvPr>
        </p:nvSpPr>
        <p:spPr/>
        <p:txBody>
          <a:bodyPr/>
          <a:lstStyle/>
          <a:p>
            <a:fld id="{7600D6DA-01BE-3644-9B43-E68E7622CAF0}" type="slidenum">
              <a:rPr lang="en-US" smtClean="0"/>
              <a:t>10</a:t>
            </a:fld>
            <a:endParaRPr lang="en-US"/>
          </a:p>
        </p:txBody>
      </p:sp>
    </p:spTree>
    <p:extLst>
      <p:ext uri="{BB962C8B-B14F-4D97-AF65-F5344CB8AC3E}">
        <p14:creationId xmlns:p14="http://schemas.microsoft.com/office/powerpoint/2010/main" val="204925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EC7FE-347C-7980-1CA3-759CA58F6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698EB-3DA8-2C9F-71E5-4ED069E17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9D26-9EAB-BD7E-D9C1-1DAB72396E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06626A-9B50-0149-BF8C-607FA364AF38}"/>
              </a:ext>
            </a:extLst>
          </p:cNvPr>
          <p:cNvSpPr>
            <a:spLocks noGrp="1"/>
          </p:cNvSpPr>
          <p:nvPr>
            <p:ph type="sldNum" sz="quarter" idx="5"/>
          </p:nvPr>
        </p:nvSpPr>
        <p:spPr/>
        <p:txBody>
          <a:bodyPr/>
          <a:lstStyle/>
          <a:p>
            <a:fld id="{7600D6DA-01BE-3644-9B43-E68E7622CAF0}" type="slidenum">
              <a:rPr lang="en-US" smtClean="0"/>
              <a:t>11</a:t>
            </a:fld>
            <a:endParaRPr lang="en-US"/>
          </a:p>
        </p:txBody>
      </p:sp>
    </p:spTree>
    <p:extLst>
      <p:ext uri="{BB962C8B-B14F-4D97-AF65-F5344CB8AC3E}">
        <p14:creationId xmlns:p14="http://schemas.microsoft.com/office/powerpoint/2010/main" val="2477669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764F-F1D6-6F67-FCCA-82D1C5FB5BFE}"/>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7D7A7C3-FDE0-F6B1-1810-11F3DA78AA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55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60EC8A72-14BE-77A9-EBFE-8B69A756D87E}"/>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28548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6635356E-3732-590C-B99E-8BED7C34B68E}"/>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895424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2445A340-2821-8D6F-54E0-301BC51B55E5}"/>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45247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F2F2E27F-8A8E-E166-3F9B-0D0560EF42D8}"/>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416976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BBD1AC6E-3EAD-3A55-82B9-CC843B1BB767}"/>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735237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0DB2AE10-D910-8893-0E21-AC8F147F6BCF}"/>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49078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8BD3CAD9-E4BE-CD99-49E4-86E010DD8246}"/>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4248833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30AD7EE9-9F97-A249-6254-3DD97FDB60B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899440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B56A369C-9407-0BEE-A3A5-B52C127D8D0E}"/>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669702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27E2477D-BE0E-1ACC-03E6-F94539FDD913}"/>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76977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D5BA287F-0178-02F3-C302-DB9F59AAB3B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©2025</a:t>
            </a:r>
            <a:endParaRPr lang="en-US"/>
          </a:p>
        </p:txBody>
      </p:sp>
    </p:spTree>
    <p:extLst>
      <p:ext uri="{BB962C8B-B14F-4D97-AF65-F5344CB8AC3E}">
        <p14:creationId xmlns:p14="http://schemas.microsoft.com/office/powerpoint/2010/main" val="44458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74915A0E-E15B-6E64-FF06-2FAE4AFF1AC7}"/>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19558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65784534-D09C-583C-DED9-7637BB80D434}"/>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84380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A8C8398D-E181-E731-F4BF-35E43143CEE4}"/>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586476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903AFA3C-39C8-1DA4-1FFD-6B4AFE3DBB46}"/>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094588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D5BA287F-0178-02F3-C302-DB9F59AAB3B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101025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94D099FD-AC70-086A-B087-719A5064A2C3}"/>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656274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E06E91CA-3EB3-C4A6-4B0C-59A812B4415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44269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506260" y="2511796"/>
            <a:ext cx="4779723"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6288066" y="998908"/>
            <a:ext cx="5065734"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9E267502-53B7-A03C-60C7-04F98DE27D88}"/>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7448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287055" y="365125"/>
            <a:ext cx="5399761"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287055" y="1825625"/>
            <a:ext cx="541855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22C8008B-B7C8-4656-DABF-6C8A4710F237}"/>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134666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F6DF15DE-69E5-A912-BB8A-DB201726BCFD}"/>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5566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8" name="Date Placeholder 3">
            <a:extLst>
              <a:ext uri="{FF2B5EF4-FFF2-40B4-BE49-F238E27FC236}">
                <a16:creationId xmlns:a16="http://schemas.microsoft.com/office/drawing/2014/main" id="{69F8D504-203E-BE70-F42A-67E0FAD01A43}"/>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1596753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F9D6D6-7CC9-EC97-1673-135BCF6EA7FB}"/>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Tree>
    <p:extLst>
      <p:ext uri="{BB962C8B-B14F-4D97-AF65-F5344CB8AC3E}">
        <p14:creationId xmlns:p14="http://schemas.microsoft.com/office/powerpoint/2010/main" val="266872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CC104F8B-BEE7-4583-54AE-B4413157F0F0}"/>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Tree>
    <p:extLst>
      <p:ext uri="{BB962C8B-B14F-4D97-AF65-F5344CB8AC3E}">
        <p14:creationId xmlns:p14="http://schemas.microsoft.com/office/powerpoint/2010/main" val="390774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66C8A479-A2C3-90AF-A970-71D1B2F94FB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Tree>
    <p:extLst>
      <p:ext uri="{BB962C8B-B14F-4D97-AF65-F5344CB8AC3E}">
        <p14:creationId xmlns:p14="http://schemas.microsoft.com/office/powerpoint/2010/main" val="2734342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69B25E5A-9DF1-ADFB-C52B-F38B29BC9A4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Tree>
    <p:extLst>
      <p:ext uri="{BB962C8B-B14F-4D97-AF65-F5344CB8AC3E}">
        <p14:creationId xmlns:p14="http://schemas.microsoft.com/office/powerpoint/2010/main" val="2285489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Date Placeholder 3">
            <a:extLst>
              <a:ext uri="{FF2B5EF4-FFF2-40B4-BE49-F238E27FC236}">
                <a16:creationId xmlns:a16="http://schemas.microsoft.com/office/drawing/2014/main" id="{69B25E5A-9DF1-ADFB-C52B-F38B29BC9A41}"/>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Rounded Rectangle 4">
            <a:extLst>
              <a:ext uri="{FF2B5EF4-FFF2-40B4-BE49-F238E27FC236}">
                <a16:creationId xmlns:a16="http://schemas.microsoft.com/office/drawing/2014/main" id="{BB98FF3B-F833-6148-917C-A8686E51F4DB}"/>
              </a:ext>
            </a:extLst>
          </p:cNvPr>
          <p:cNvSpPr/>
          <p:nvPr userDrawn="1"/>
        </p:nvSpPr>
        <p:spPr>
          <a:xfrm>
            <a:off x="1164607" y="2105026"/>
            <a:ext cx="9862787" cy="3641723"/>
          </a:xfrm>
          <a:prstGeom prst="roundRect">
            <a:avLst>
              <a:gd name="adj" fmla="val 1780"/>
            </a:avLst>
          </a:prstGeom>
          <a:solidFill>
            <a:schemeClr val="accent6"/>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Ins="548640" rtlCol="0" anchor="ctr"/>
          <a:lstStyle/>
          <a:p>
            <a:pPr algn="ctr">
              <a:lnSpc>
                <a:spcPct val="114000"/>
              </a:lnSpc>
            </a:pPr>
            <a:endParaRPr lang="en-US" sz="16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752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F9D6D6-7CC9-EC97-1673-135BCF6EA7FB}"/>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8" name="Title 1">
            <a:extLst>
              <a:ext uri="{FF2B5EF4-FFF2-40B4-BE49-F238E27FC236}">
                <a16:creationId xmlns:a16="http://schemas.microsoft.com/office/drawing/2014/main" id="{E5BCCE3D-2A79-6889-ACC6-05FA70706283}"/>
              </a:ext>
            </a:extLst>
          </p:cNvPr>
          <p:cNvSpPr>
            <a:spLocks noGrp="1"/>
          </p:cNvSpPr>
          <p:nvPr>
            <p:ph type="title"/>
          </p:nvPr>
        </p:nvSpPr>
        <p:spPr>
          <a:xfrm>
            <a:off x="506260" y="2511796"/>
            <a:ext cx="4779723"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75502138-90F9-54C8-A941-631F014F7A04}"/>
              </a:ext>
            </a:extLst>
          </p:cNvPr>
          <p:cNvSpPr>
            <a:spLocks noGrp="1"/>
          </p:cNvSpPr>
          <p:nvPr>
            <p:ph idx="1"/>
          </p:nvPr>
        </p:nvSpPr>
        <p:spPr>
          <a:xfrm>
            <a:off x="6288066" y="998908"/>
            <a:ext cx="5065734"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24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46BAB8A3-BE2D-E5D2-2568-E1A28600CE24}"/>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9906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389EE42B-3015-B875-7922-B4D7A333B9F8}"/>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45649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AEDD-DAAA-9F29-B604-C67E227DF76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84D2B5-F9F8-EAD7-F94C-1037FD28BF6C}"/>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237FF-FE16-82EB-79D5-4FA7F99581C4}"/>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A2E0369-7224-1B09-D5F2-F0720608807C}"/>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6F77E14F-3B9A-DF3C-4D9A-08DD6D237557}"/>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89980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5BB7-6D63-BB71-E05E-1C3663AD1FA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9C7E92-4C73-A616-53DB-07B5CDEC75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CBD8D92-D98A-BBF8-AA43-81E3D3E7829A}"/>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5" name="Date Placeholder 3">
            <a:extLst>
              <a:ext uri="{FF2B5EF4-FFF2-40B4-BE49-F238E27FC236}">
                <a16:creationId xmlns:a16="http://schemas.microsoft.com/office/drawing/2014/main" id="{FC000A2B-5FD2-9FA2-C07B-92723905E2EA}"/>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66872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3624-75A9-8211-F862-68FE79E78A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B80F1D-4FAA-C4E0-79F2-994B18AD52B6}"/>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AAC22C5-F7EB-4D4D-EBAB-CEC4CB8F9F56}"/>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D9FF2BAA-7C5E-ED74-C427-5E700784BC4E}"/>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39077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22E-D0A3-5945-194E-721F70C77C5A}"/>
              </a:ext>
            </a:extLst>
          </p:cNvPr>
          <p:cNvSpPr>
            <a:spLocks noGrp="1"/>
          </p:cNvSpPr>
          <p:nvPr>
            <p:ph type="title"/>
          </p:nvPr>
        </p:nvSpPr>
        <p:spPr>
          <a:xfrm>
            <a:off x="831850" y="1008280"/>
            <a:ext cx="10515600" cy="2852737"/>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7FDAB9B-CB7F-C55D-AD3F-7BF2C6EC3D89}"/>
              </a:ext>
            </a:extLst>
          </p:cNvPr>
          <p:cNvSpPr>
            <a:spLocks noGrp="1"/>
          </p:cNvSpPr>
          <p:nvPr>
            <p:ph type="body" idx="1"/>
          </p:nvPr>
        </p:nvSpPr>
        <p:spPr>
          <a:xfrm>
            <a:off x="831850" y="3888005"/>
            <a:ext cx="10515600" cy="150018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1E850B99-CBBF-29E3-5FAA-C6E7EFCDB75F}"/>
              </a:ext>
            </a:extLst>
          </p:cNvPr>
          <p:cNvSpPr>
            <a:spLocks noGrp="1"/>
          </p:cNvSpPr>
          <p:nvPr>
            <p:ph type="sldNum" sz="quarter" idx="12"/>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
        <p:nvSpPr>
          <p:cNvPr id="4" name="Date Placeholder 3">
            <a:extLst>
              <a:ext uri="{FF2B5EF4-FFF2-40B4-BE49-F238E27FC236}">
                <a16:creationId xmlns:a16="http://schemas.microsoft.com/office/drawing/2014/main" id="{B112700D-2055-EE96-5FA5-4C81BEDE2CD4}"/>
              </a:ext>
            </a:extLst>
          </p:cNvPr>
          <p:cNvSpPr>
            <a:spLocks noGrp="1"/>
          </p:cNvSpPr>
          <p:nvPr>
            <p:ph type="dt" sz="half" idx="10"/>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Tree>
    <p:extLst>
      <p:ext uri="{BB962C8B-B14F-4D97-AF65-F5344CB8AC3E}">
        <p14:creationId xmlns:p14="http://schemas.microsoft.com/office/powerpoint/2010/main" val="2734342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jpe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theme" Target="../theme/theme7.xml"/><Relationship Id="rId4"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32.xml"/><Relationship Id="rId7" Type="http://schemas.openxmlformats.org/officeDocument/2006/relationships/theme" Target="../theme/theme9.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purple background&#10;&#10;Description automatically generated">
            <a:extLst>
              <a:ext uri="{FF2B5EF4-FFF2-40B4-BE49-F238E27FC236}">
                <a16:creationId xmlns:a16="http://schemas.microsoft.com/office/drawing/2014/main" id="{BA51EB56-485D-07FD-B0F2-BF449C1935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7900259"/>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F99ED-AC0E-D018-9CCB-8AF8FA5BE4D3}"/>
              </a:ext>
            </a:extLst>
          </p:cNvPr>
          <p:cNvPicPr>
            <a:picLocks noChangeAspect="1"/>
          </p:cNvPicPr>
          <p:nvPr userDrawn="1"/>
        </p:nvPicPr>
        <p:blipFill>
          <a:blip r:embed="rId7"/>
          <a:srcRect/>
          <a:stretch/>
        </p:blipFill>
        <p:spPr>
          <a:xfrm>
            <a:off x="11598325" y="237995"/>
            <a:ext cx="368259" cy="368259"/>
          </a:xfrm>
          <a:prstGeom prst="rect">
            <a:avLst/>
          </a:prstGeom>
        </p:spPr>
      </p:pic>
    </p:spTree>
    <p:extLst>
      <p:ext uri="{BB962C8B-B14F-4D97-AF65-F5344CB8AC3E}">
        <p14:creationId xmlns:p14="http://schemas.microsoft.com/office/powerpoint/2010/main" val="409073918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6D6BA-0BBD-FDDB-76A2-95D78EBA9B3A}"/>
              </a:ext>
            </a:extLst>
          </p:cNvPr>
          <p:cNvPicPr>
            <a:picLocks noChangeAspect="1"/>
          </p:cNvPicPr>
          <p:nvPr userDrawn="1"/>
        </p:nvPicPr>
        <p:blipFill>
          <a:blip r:embed="rId7"/>
          <a:srcRect/>
          <a:stretch/>
        </p:blipFill>
        <p:spPr>
          <a:xfrm>
            <a:off x="11598325" y="237995"/>
            <a:ext cx="368259" cy="368259"/>
          </a:xfrm>
          <a:prstGeom prst="rect">
            <a:avLst/>
          </a:prstGeom>
        </p:spPr>
      </p:pic>
    </p:spTree>
    <p:extLst>
      <p:ext uri="{BB962C8B-B14F-4D97-AF65-F5344CB8AC3E}">
        <p14:creationId xmlns:p14="http://schemas.microsoft.com/office/powerpoint/2010/main" val="36118210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90596-CF1F-E4BD-7BC6-914B3469ECE8}"/>
              </a:ext>
            </a:extLst>
          </p:cNvPr>
          <p:cNvPicPr>
            <a:picLocks noChangeAspect="1"/>
          </p:cNvPicPr>
          <p:nvPr userDrawn="1"/>
        </p:nvPicPr>
        <p:blipFill>
          <a:blip r:embed="rId7"/>
          <a:srcRect/>
          <a:stretch/>
        </p:blipFill>
        <p:spPr>
          <a:xfrm>
            <a:off x="11598325" y="237995"/>
            <a:ext cx="368259" cy="368259"/>
          </a:xfrm>
          <a:prstGeom prst="rect">
            <a:avLst/>
          </a:prstGeom>
        </p:spPr>
      </p:pic>
    </p:spTree>
    <p:extLst>
      <p:ext uri="{BB962C8B-B14F-4D97-AF65-F5344CB8AC3E}">
        <p14:creationId xmlns:p14="http://schemas.microsoft.com/office/powerpoint/2010/main" val="12825652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AD3709-C71C-8595-29DF-0ED6BB545B2C}"/>
              </a:ext>
            </a:extLst>
          </p:cNvPr>
          <p:cNvPicPr>
            <a:picLocks noChangeAspect="1"/>
          </p:cNvPicPr>
          <p:nvPr userDrawn="1"/>
        </p:nvPicPr>
        <p:blipFill>
          <a:blip r:embed="rId7"/>
          <a:srcRect/>
          <a:stretch/>
        </p:blipFill>
        <p:spPr>
          <a:xfrm>
            <a:off x="11598325" y="237995"/>
            <a:ext cx="368259" cy="368259"/>
          </a:xfrm>
          <a:prstGeom prst="rect">
            <a:avLst/>
          </a:prstGeom>
        </p:spPr>
      </p:pic>
    </p:spTree>
    <p:extLst>
      <p:ext uri="{BB962C8B-B14F-4D97-AF65-F5344CB8AC3E}">
        <p14:creationId xmlns:p14="http://schemas.microsoft.com/office/powerpoint/2010/main" val="25154328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81C1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1DA9C-1060-B2D1-49E0-B1A13B3273FE}"/>
              </a:ext>
            </a:extLst>
          </p:cNvPr>
          <p:cNvPicPr>
            <a:picLocks noChangeAspect="1"/>
          </p:cNvPicPr>
          <p:nvPr userDrawn="1"/>
        </p:nvPicPr>
        <p:blipFill>
          <a:blip r:embed="rId6"/>
          <a:srcRect/>
          <a:stretch/>
        </p:blipFill>
        <p:spPr>
          <a:xfrm>
            <a:off x="11598325" y="237995"/>
            <a:ext cx="368259" cy="368259"/>
          </a:xfrm>
          <a:prstGeom prst="rect">
            <a:avLst/>
          </a:prstGeom>
        </p:spPr>
      </p:pic>
    </p:spTree>
    <p:extLst>
      <p:ext uri="{BB962C8B-B14F-4D97-AF65-F5344CB8AC3E}">
        <p14:creationId xmlns:p14="http://schemas.microsoft.com/office/powerpoint/2010/main" val="220364784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371AB1-512D-CEE3-2D83-EEFC716F2FD4}"/>
              </a:ext>
            </a:extLst>
          </p:cNvPr>
          <p:cNvPicPr>
            <a:picLocks noChangeAspect="1"/>
          </p:cNvPicPr>
          <p:nvPr userDrawn="1"/>
        </p:nvPicPr>
        <p:blipFill>
          <a:blip r:embed="rId7"/>
          <a:srcRect/>
          <a:stretch/>
        </p:blipFill>
        <p:spPr>
          <a:xfrm>
            <a:off x="11598325" y="237995"/>
            <a:ext cx="368259" cy="368259"/>
          </a:xfrm>
          <a:prstGeom prst="rect">
            <a:avLst/>
          </a:prstGeom>
        </p:spPr>
      </p:pic>
    </p:spTree>
    <p:extLst>
      <p:ext uri="{BB962C8B-B14F-4D97-AF65-F5344CB8AC3E}">
        <p14:creationId xmlns:p14="http://schemas.microsoft.com/office/powerpoint/2010/main" val="31074179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12650-1D02-B93D-4960-0DBD6EC1912E}"/>
              </a:ext>
            </a:extLst>
          </p:cNvPr>
          <p:cNvPicPr>
            <a:picLocks noChangeAspect="1"/>
          </p:cNvPicPr>
          <p:nvPr userDrawn="1"/>
        </p:nvPicPr>
        <p:blipFill>
          <a:blip r:embed="rId6"/>
          <a:srcRect/>
          <a:stretch/>
        </p:blipFill>
        <p:spPr>
          <a:xfrm>
            <a:off x="11598325" y="237995"/>
            <a:ext cx="368259" cy="368259"/>
          </a:xfrm>
          <a:prstGeom prst="rect">
            <a:avLst/>
          </a:prstGeom>
        </p:spPr>
      </p:pic>
    </p:spTree>
    <p:extLst>
      <p:ext uri="{BB962C8B-B14F-4D97-AF65-F5344CB8AC3E}">
        <p14:creationId xmlns:p14="http://schemas.microsoft.com/office/powerpoint/2010/main" val="3531573549"/>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6" r:id="rId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6D6BA-0BBD-FDDB-76A2-95D78EBA9B3A}"/>
              </a:ext>
            </a:extLst>
          </p:cNvPr>
          <p:cNvPicPr>
            <a:picLocks noChangeAspect="1"/>
          </p:cNvPicPr>
          <p:nvPr userDrawn="1"/>
        </p:nvPicPr>
        <p:blipFill>
          <a:blip r:embed="rId9"/>
          <a:srcRect/>
          <a:stretch/>
        </p:blipFill>
        <p:spPr>
          <a:xfrm>
            <a:off x="11598325" y="237995"/>
            <a:ext cx="368259" cy="368259"/>
          </a:xfrm>
          <a:prstGeom prst="rect">
            <a:avLst/>
          </a:prstGeom>
        </p:spPr>
      </p:pic>
      <p:sp>
        <p:nvSpPr>
          <p:cNvPr id="2" name="Date Placeholder 3">
            <a:extLst>
              <a:ext uri="{FF2B5EF4-FFF2-40B4-BE49-F238E27FC236}">
                <a16:creationId xmlns:a16="http://schemas.microsoft.com/office/drawing/2014/main" id="{9CA9690D-E8B6-8B09-825B-009C7ACA652E}"/>
              </a:ext>
            </a:extLst>
          </p:cNvPr>
          <p:cNvSpPr>
            <a:spLocks noGrp="1"/>
          </p:cNvSpPr>
          <p:nvPr>
            <p:ph type="dt" sz="half" idx="2"/>
          </p:nvPr>
        </p:nvSpPr>
        <p:spPr>
          <a:xfrm>
            <a:off x="149268" y="6492875"/>
            <a:ext cx="2743200" cy="365125"/>
          </a:xfrm>
          <a:prstGeom prst="rect">
            <a:avLst/>
          </a:prstGeom>
        </p:spPr>
        <p:txBody>
          <a:bodyPr/>
          <a:lstStyle>
            <a:lvl1pPr>
              <a:defRPr sz="900">
                <a:latin typeface="Arial" panose="020B0604020202020204" pitchFamily="34" charset="0"/>
                <a:cs typeface="Arial" panose="020B0604020202020204" pitchFamily="34" charset="0"/>
              </a:defRPr>
            </a:lvl1pPr>
          </a:lstStyle>
          <a:p>
            <a:r>
              <a:rPr lang="en-US">
                <a:solidFill>
                  <a:srgbClr val="FFFFFF"/>
                </a:solidFill>
              </a:rPr>
              <a:t>Silent Push Inc. ©2024</a:t>
            </a:r>
            <a:endParaRPr lang="en-US"/>
          </a:p>
        </p:txBody>
      </p:sp>
      <p:sp>
        <p:nvSpPr>
          <p:cNvPr id="4" name="Slide Number Placeholder 5">
            <a:extLst>
              <a:ext uri="{FF2B5EF4-FFF2-40B4-BE49-F238E27FC236}">
                <a16:creationId xmlns:a16="http://schemas.microsoft.com/office/drawing/2014/main" id="{E2387B01-6F0E-F679-D86E-47B2B30A4969}"/>
              </a:ext>
            </a:extLst>
          </p:cNvPr>
          <p:cNvSpPr>
            <a:spLocks noGrp="1"/>
          </p:cNvSpPr>
          <p:nvPr>
            <p:ph type="sldNum" sz="quarter" idx="4"/>
          </p:nvPr>
        </p:nvSpPr>
        <p:spPr>
          <a:xfrm>
            <a:off x="9224376" y="6492875"/>
            <a:ext cx="2743200" cy="365125"/>
          </a:xfrm>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a:t>
            </a:fld>
            <a:endParaRPr lang="en-US"/>
          </a:p>
        </p:txBody>
      </p:sp>
    </p:spTree>
    <p:extLst>
      <p:ext uri="{BB962C8B-B14F-4D97-AF65-F5344CB8AC3E}">
        <p14:creationId xmlns:p14="http://schemas.microsoft.com/office/powerpoint/2010/main" val="361182105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1.sv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btaylor@silentpush.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122569-7C83-A870-8802-6212D4535447}"/>
              </a:ext>
            </a:extLst>
          </p:cNvPr>
          <p:cNvSpPr>
            <a:spLocks noGrp="1"/>
          </p:cNvSpPr>
          <p:nvPr>
            <p:ph type="ctrTitle"/>
          </p:nvPr>
        </p:nvSpPr>
        <p:spPr>
          <a:xfrm>
            <a:off x="2921815" y="2676572"/>
            <a:ext cx="7579930" cy="1846868"/>
          </a:xfrm>
        </p:spPr>
        <p:txBody>
          <a:bodyPr lIns="91440" tIns="45720" rIns="91440" bIns="45720" anchor="b"/>
          <a:lstStyle/>
          <a:p>
            <a:pPr algn="l"/>
            <a:r>
              <a:rPr lang="en-US" sz="6600" dirty="0">
                <a:latin typeface="Share Tech Mono" panose="020B0509050000020004" pitchFamily="49" charset="77"/>
              </a:rPr>
              <a:t>PARTNER ENABLEMENT DECK</a:t>
            </a:r>
            <a:endParaRPr lang="en-US" sz="4800" dirty="0"/>
          </a:p>
        </p:txBody>
      </p:sp>
      <p:pic>
        <p:nvPicPr>
          <p:cNvPr id="5" name="Picture 4">
            <a:extLst>
              <a:ext uri="{FF2B5EF4-FFF2-40B4-BE49-F238E27FC236}">
                <a16:creationId xmlns:a16="http://schemas.microsoft.com/office/drawing/2014/main" id="{7C351FE7-326E-38AF-B2E1-42D277DF47CF}"/>
              </a:ext>
            </a:extLst>
          </p:cNvPr>
          <p:cNvPicPr>
            <a:picLocks noChangeAspect="1"/>
          </p:cNvPicPr>
          <p:nvPr/>
        </p:nvPicPr>
        <p:blipFill>
          <a:blip r:embed="rId2"/>
          <a:srcRect/>
          <a:stretch/>
        </p:blipFill>
        <p:spPr>
          <a:xfrm>
            <a:off x="3042103" y="1331594"/>
            <a:ext cx="4242959" cy="739960"/>
          </a:xfrm>
          <a:prstGeom prst="rect">
            <a:avLst/>
          </a:prstGeom>
        </p:spPr>
      </p:pic>
      <p:sp>
        <p:nvSpPr>
          <p:cNvPr id="6" name="Rounded Rectangle 5">
            <a:extLst>
              <a:ext uri="{FF2B5EF4-FFF2-40B4-BE49-F238E27FC236}">
                <a16:creationId xmlns:a16="http://schemas.microsoft.com/office/drawing/2014/main" id="{020F4945-46A5-A331-770D-B8890C284338}"/>
              </a:ext>
            </a:extLst>
          </p:cNvPr>
          <p:cNvSpPr/>
          <p:nvPr/>
        </p:nvSpPr>
        <p:spPr>
          <a:xfrm>
            <a:off x="3042103" y="4993517"/>
            <a:ext cx="1759350" cy="509444"/>
          </a:xfrm>
          <a:prstGeom prst="roundRect">
            <a:avLst>
              <a:gd name="adj" fmla="val 50000"/>
            </a:avLst>
          </a:prstGeom>
          <a:solidFill>
            <a:schemeClr val="tx2"/>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ctr"/>
            <a:r>
              <a:rPr lang="en-US" sz="2000" spc="200" dirty="0">
                <a:solidFill>
                  <a:schemeClr val="bg1"/>
                </a:solidFill>
                <a:latin typeface="Hanken Grotesk" pitchFamily="2" charset="77"/>
              </a:rPr>
              <a:t>2025</a:t>
            </a:r>
          </a:p>
        </p:txBody>
      </p:sp>
    </p:spTree>
    <p:extLst>
      <p:ext uri="{BB962C8B-B14F-4D97-AF65-F5344CB8AC3E}">
        <p14:creationId xmlns:p14="http://schemas.microsoft.com/office/powerpoint/2010/main" val="1616020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05A2-2937-B45A-D54A-FF0D589A58C0}"/>
            </a:ext>
          </a:extLst>
        </p:cNvPr>
        <p:cNvGrpSpPr/>
        <p:nvPr/>
      </p:nvGrpSpPr>
      <p:grpSpPr>
        <a:xfrm>
          <a:off x="0" y="0"/>
          <a:ext cx="0" cy="0"/>
          <a:chOff x="0" y="0"/>
          <a:chExt cx="0" cy="0"/>
        </a:xfrm>
      </p:grpSpPr>
      <p:pic>
        <p:nvPicPr>
          <p:cNvPr id="21" name="Picture 20" descr="A black and orange background&#10;&#10;Description automatically generated">
            <a:extLst>
              <a:ext uri="{FF2B5EF4-FFF2-40B4-BE49-F238E27FC236}">
                <a16:creationId xmlns:a16="http://schemas.microsoft.com/office/drawing/2014/main" id="{3B738E5A-CBA6-6AFE-F610-D756DC6B8552}"/>
              </a:ext>
            </a:extLst>
          </p:cNvPr>
          <p:cNvPicPr>
            <a:picLocks noChangeAspect="1"/>
          </p:cNvPicPr>
          <p:nvPr/>
        </p:nvPicPr>
        <p:blipFill>
          <a:blip r:embed="rId3">
            <a:alphaModFix amt="70000"/>
          </a:blip>
          <a:stretch>
            <a:fillRect/>
          </a:stretch>
        </p:blipFill>
        <p:spPr>
          <a:xfrm>
            <a:off x="-3461925" y="-1947333"/>
            <a:ext cx="15653926" cy="8805334"/>
          </a:xfrm>
          <a:prstGeom prst="rect">
            <a:avLst/>
          </a:prstGeom>
        </p:spPr>
      </p:pic>
      <p:sp>
        <p:nvSpPr>
          <p:cNvPr id="12" name="Rectangle 11">
            <a:extLst>
              <a:ext uri="{FF2B5EF4-FFF2-40B4-BE49-F238E27FC236}">
                <a16:creationId xmlns:a16="http://schemas.microsoft.com/office/drawing/2014/main" id="{EA4ACCED-7590-23DA-C1BE-6D67FB424790}"/>
              </a:ext>
            </a:extLst>
          </p:cNvPr>
          <p:cNvSpPr/>
          <p:nvPr/>
        </p:nvSpPr>
        <p:spPr>
          <a:xfrm>
            <a:off x="8071331" y="2800071"/>
            <a:ext cx="3334216" cy="3328014"/>
          </a:xfrm>
          <a:prstGeom prst="rect">
            <a:avLst/>
          </a:prstGeom>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FC2CF9-960A-87ED-3349-12F66011CEE6}"/>
              </a:ext>
            </a:extLst>
          </p:cNvPr>
          <p:cNvSpPr/>
          <p:nvPr/>
        </p:nvSpPr>
        <p:spPr>
          <a:xfrm>
            <a:off x="4471587" y="2800071"/>
            <a:ext cx="3334216" cy="3328014"/>
          </a:xfrm>
          <a:prstGeom prst="rect">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73B2C-4996-140B-8CD8-979900BFA08E}"/>
              </a:ext>
            </a:extLst>
          </p:cNvPr>
          <p:cNvSpPr/>
          <p:nvPr/>
        </p:nvSpPr>
        <p:spPr>
          <a:xfrm>
            <a:off x="873180" y="2800071"/>
            <a:ext cx="3334216" cy="332801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34AF76-6D6F-7347-CDBE-DE7B2566E82F}"/>
              </a:ext>
            </a:extLst>
          </p:cNvPr>
          <p:cNvSpPr txBox="1"/>
          <p:nvPr/>
        </p:nvSpPr>
        <p:spPr>
          <a:xfrm>
            <a:off x="1106540" y="3092458"/>
            <a:ext cx="2997362" cy="2554545"/>
          </a:xfrm>
          <a:prstGeom prst="rect">
            <a:avLst/>
          </a:prstGeom>
          <a:noFill/>
        </p:spPr>
        <p:txBody>
          <a:bodyPr wrap="square">
            <a:spAutoFit/>
          </a:bodyPr>
          <a:lstStyle/>
          <a:p>
            <a:pPr marL="285750" indent="-285750">
              <a:buFont typeface="Arial" panose="020B0604020202020204" pitchFamily="34" charset="0"/>
              <a:buChar char="•"/>
            </a:pPr>
            <a:r>
              <a:rPr lang="en-GB" sz="1600" dirty="0">
                <a:solidFill>
                  <a:schemeClr val="bg1"/>
                </a:solidFill>
              </a:rPr>
              <a:t>Track </a:t>
            </a:r>
            <a:r>
              <a:rPr lang="en-GB" sz="1600" b="1" dirty="0">
                <a:solidFill>
                  <a:schemeClr val="bg1"/>
                </a:solidFill>
              </a:rPr>
              <a:t>DNS, HTML,</a:t>
            </a:r>
            <a:r>
              <a:rPr lang="en-GB" sz="1600" dirty="0">
                <a:solidFill>
                  <a:schemeClr val="bg1"/>
                </a:solidFill>
              </a:rPr>
              <a:t> and </a:t>
            </a:r>
            <a:r>
              <a:rPr lang="en-GB" sz="1600" b="1" dirty="0">
                <a:solidFill>
                  <a:schemeClr val="bg1"/>
                </a:solidFill>
              </a:rPr>
              <a:t>certificate data</a:t>
            </a:r>
            <a:r>
              <a:rPr lang="en-GB" sz="1600" dirty="0">
                <a:solidFill>
                  <a:schemeClr val="bg1"/>
                </a:solidFill>
              </a:rPr>
              <a:t> to expose threats.</a:t>
            </a:r>
          </a:p>
          <a:p>
            <a:pPr marL="285750" indent="-285750">
              <a:buFont typeface="Arial" panose="020B0604020202020204" pitchFamily="34" charset="0"/>
              <a:buChar char="•"/>
            </a:pPr>
            <a:r>
              <a:rPr lang="en-GB" sz="1600" dirty="0">
                <a:solidFill>
                  <a:schemeClr val="bg1"/>
                </a:solidFill>
              </a:rPr>
              <a:t>Create a </a:t>
            </a:r>
            <a:r>
              <a:rPr lang="en-GB" sz="1600" b="1" dirty="0" err="1">
                <a:solidFill>
                  <a:schemeClr val="bg1"/>
                </a:solidFill>
              </a:rPr>
              <a:t>behavioral</a:t>
            </a:r>
            <a:r>
              <a:rPr lang="en-GB" sz="1600" b="1" dirty="0">
                <a:solidFill>
                  <a:schemeClr val="bg1"/>
                </a:solidFill>
              </a:rPr>
              <a:t> fingerprints</a:t>
            </a:r>
            <a:r>
              <a:rPr lang="en-GB" sz="1600" dirty="0">
                <a:solidFill>
                  <a:schemeClr val="bg1"/>
                </a:solidFill>
              </a:rPr>
              <a:t> of attacker TTPs.</a:t>
            </a:r>
          </a:p>
          <a:p>
            <a:pPr marL="285750" indent="-285750">
              <a:buFont typeface="Arial" panose="020B0604020202020204" pitchFamily="34" charset="0"/>
              <a:buChar char="•"/>
            </a:pPr>
            <a:r>
              <a:rPr lang="en-GB" sz="1600" dirty="0">
                <a:solidFill>
                  <a:schemeClr val="bg1"/>
                </a:solidFill>
              </a:rPr>
              <a:t>Evaluate risk with </a:t>
            </a:r>
            <a:r>
              <a:rPr lang="en-GB" sz="1600" b="1" dirty="0">
                <a:solidFill>
                  <a:schemeClr val="bg1"/>
                </a:solidFill>
              </a:rPr>
              <a:t>custom scoring</a:t>
            </a:r>
            <a:r>
              <a:rPr lang="en-GB" sz="1600" dirty="0">
                <a:solidFill>
                  <a:schemeClr val="bg1"/>
                </a:solidFill>
              </a:rPr>
              <a:t> and </a:t>
            </a:r>
            <a:r>
              <a:rPr lang="en-GB" sz="1600" b="1" dirty="0">
                <a:solidFill>
                  <a:schemeClr val="bg1"/>
                </a:solidFill>
              </a:rPr>
              <a:t>campaign insights</a:t>
            </a:r>
            <a:r>
              <a:rPr lang="en-GB" sz="1600" dirty="0">
                <a:solidFill>
                  <a:schemeClr val="bg1"/>
                </a:solidFill>
              </a:rPr>
              <a:t>.</a:t>
            </a:r>
          </a:p>
          <a:p>
            <a:pPr marL="285750" indent="-285750">
              <a:buFont typeface="Arial" panose="020B0604020202020204" pitchFamily="34" charset="0"/>
              <a:buChar char="•"/>
            </a:pPr>
            <a:r>
              <a:rPr lang="en-GB" sz="1600" dirty="0">
                <a:solidFill>
                  <a:schemeClr val="bg1"/>
                </a:solidFill>
              </a:rPr>
              <a:t>Pivot through </a:t>
            </a:r>
            <a:r>
              <a:rPr lang="en-GB" sz="1600" b="1" dirty="0">
                <a:solidFill>
                  <a:schemeClr val="bg1"/>
                </a:solidFill>
              </a:rPr>
              <a:t>billions of data points</a:t>
            </a:r>
            <a:r>
              <a:rPr lang="en-GB" sz="1600" dirty="0">
                <a:solidFill>
                  <a:schemeClr val="bg1"/>
                </a:solidFill>
              </a:rPr>
              <a:t> to map infrastructure.</a:t>
            </a:r>
          </a:p>
        </p:txBody>
      </p:sp>
      <p:sp>
        <p:nvSpPr>
          <p:cNvPr id="7" name="Title 1">
            <a:extLst>
              <a:ext uri="{FF2B5EF4-FFF2-40B4-BE49-F238E27FC236}">
                <a16:creationId xmlns:a16="http://schemas.microsoft.com/office/drawing/2014/main" id="{F7534838-4A38-4EC3-93EA-17857A180F14}"/>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Silent Push Solutions Summary</a:t>
            </a:r>
            <a:endParaRPr lang="en-US" sz="3500" b="1" dirty="0"/>
          </a:p>
        </p:txBody>
      </p:sp>
      <p:sp>
        <p:nvSpPr>
          <p:cNvPr id="3" name="TextBox 2">
            <a:extLst>
              <a:ext uri="{FF2B5EF4-FFF2-40B4-BE49-F238E27FC236}">
                <a16:creationId xmlns:a16="http://schemas.microsoft.com/office/drawing/2014/main" id="{D79A2AD2-ACB9-6CBD-D901-66029016E26A}"/>
              </a:ext>
            </a:extLst>
          </p:cNvPr>
          <p:cNvSpPr txBox="1"/>
          <p:nvPr/>
        </p:nvSpPr>
        <p:spPr>
          <a:xfrm>
            <a:off x="4638679" y="3092458"/>
            <a:ext cx="3000032" cy="2800767"/>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chemeClr val="bg1"/>
                </a:solidFill>
              </a:rPr>
              <a:t>Stop impersonation campaigns</a:t>
            </a:r>
            <a:r>
              <a:rPr lang="en-GB" sz="1600" dirty="0">
                <a:solidFill>
                  <a:schemeClr val="bg1"/>
                </a:solidFill>
              </a:rPr>
              <a:t> before they're deployed.</a:t>
            </a:r>
          </a:p>
          <a:p>
            <a:pPr marL="285750" indent="-285750">
              <a:buFont typeface="Arial" panose="020B0604020202020204" pitchFamily="34" charset="0"/>
              <a:buChar char="•"/>
            </a:pPr>
            <a:r>
              <a:rPr lang="en-GB" sz="1600" b="1" dirty="0">
                <a:solidFill>
                  <a:schemeClr val="bg1"/>
                </a:solidFill>
              </a:rPr>
              <a:t>Monitor changes</a:t>
            </a:r>
            <a:r>
              <a:rPr lang="en-GB" sz="1600" dirty="0">
                <a:solidFill>
                  <a:schemeClr val="bg1"/>
                </a:solidFill>
              </a:rPr>
              <a:t> to an organization's public DNS presence.</a:t>
            </a:r>
          </a:p>
          <a:p>
            <a:pPr marL="285750" indent="-285750">
              <a:buFont typeface="Arial" panose="020B0604020202020204" pitchFamily="34" charset="0"/>
              <a:buChar char="•"/>
            </a:pPr>
            <a:r>
              <a:rPr lang="en-GB" sz="1600" b="1" dirty="0">
                <a:solidFill>
                  <a:schemeClr val="bg1"/>
                </a:solidFill>
              </a:rPr>
              <a:t>Map out</a:t>
            </a:r>
            <a:r>
              <a:rPr lang="en-GB" sz="1600" dirty="0">
                <a:solidFill>
                  <a:schemeClr val="bg1"/>
                </a:solidFill>
              </a:rPr>
              <a:t> a brand's presence on the internet.</a:t>
            </a:r>
          </a:p>
          <a:p>
            <a:pPr marL="285750" indent="-285750">
              <a:buFont typeface="Arial" panose="020B0604020202020204" pitchFamily="34" charset="0"/>
              <a:buChar char="•"/>
            </a:pPr>
            <a:r>
              <a:rPr lang="en-GB" sz="1600" b="1" dirty="0">
                <a:solidFill>
                  <a:schemeClr val="bg1"/>
                </a:solidFill>
              </a:rPr>
              <a:t>Identify exploitable DNS records and domains</a:t>
            </a:r>
            <a:r>
              <a:rPr lang="en-GB" sz="1600" dirty="0">
                <a:solidFill>
                  <a:schemeClr val="bg1"/>
                </a:solidFill>
              </a:rPr>
              <a:t> in real time.</a:t>
            </a:r>
          </a:p>
        </p:txBody>
      </p:sp>
      <p:sp>
        <p:nvSpPr>
          <p:cNvPr id="5" name="TextBox 4">
            <a:extLst>
              <a:ext uri="{FF2B5EF4-FFF2-40B4-BE49-F238E27FC236}">
                <a16:creationId xmlns:a16="http://schemas.microsoft.com/office/drawing/2014/main" id="{EB744007-503C-C2B5-875A-FECF674DB4CA}"/>
              </a:ext>
            </a:extLst>
          </p:cNvPr>
          <p:cNvSpPr txBox="1"/>
          <p:nvPr/>
        </p:nvSpPr>
        <p:spPr>
          <a:xfrm>
            <a:off x="8296634" y="3186805"/>
            <a:ext cx="2883610" cy="2554545"/>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chemeClr val="bg1"/>
                </a:solidFill>
              </a:rPr>
              <a:t>Ingest</a:t>
            </a:r>
            <a:r>
              <a:rPr lang="en-GB" sz="1600" dirty="0">
                <a:solidFill>
                  <a:schemeClr val="bg1"/>
                </a:solidFill>
              </a:rPr>
              <a:t> threat-specific early detection data into your stack.</a:t>
            </a:r>
          </a:p>
          <a:p>
            <a:pPr marL="285750" indent="-285750">
              <a:buFont typeface="Arial" panose="020B0604020202020204" pitchFamily="34" charset="0"/>
              <a:buChar char="•"/>
            </a:pPr>
            <a:r>
              <a:rPr lang="en-GB" sz="1600" b="1" dirty="0">
                <a:solidFill>
                  <a:schemeClr val="bg1"/>
                </a:solidFill>
              </a:rPr>
              <a:t>Track</a:t>
            </a:r>
            <a:r>
              <a:rPr lang="en-GB" sz="1600" dirty="0">
                <a:solidFill>
                  <a:schemeClr val="bg1"/>
                </a:solidFill>
              </a:rPr>
              <a:t> C2 and APT activity using campaign-specific data.</a:t>
            </a:r>
          </a:p>
          <a:p>
            <a:pPr marL="285750" indent="-285750">
              <a:buFont typeface="Arial" panose="020B0604020202020204" pitchFamily="34" charset="0"/>
              <a:buChar char="•"/>
            </a:pPr>
            <a:r>
              <a:rPr lang="en-GB" sz="1600" b="1" dirty="0">
                <a:solidFill>
                  <a:schemeClr val="bg1"/>
                </a:solidFill>
              </a:rPr>
              <a:t>Monitor</a:t>
            </a:r>
            <a:r>
              <a:rPr lang="en-GB" sz="1600" dirty="0">
                <a:solidFill>
                  <a:schemeClr val="bg1"/>
                </a:solidFill>
              </a:rPr>
              <a:t> additions to ICANN zone files, including ccTLDs.</a:t>
            </a:r>
          </a:p>
          <a:p>
            <a:pPr marL="285750" indent="-285750">
              <a:buFont typeface="Arial" panose="020B0604020202020204" pitchFamily="34" charset="0"/>
              <a:buChar char="•"/>
            </a:pPr>
            <a:r>
              <a:rPr lang="en-GB" sz="1600" b="1" dirty="0">
                <a:solidFill>
                  <a:schemeClr val="bg1"/>
                </a:solidFill>
              </a:rPr>
              <a:t>Get real-time notifications</a:t>
            </a:r>
            <a:r>
              <a:rPr lang="en-GB" sz="1600" dirty="0">
                <a:solidFill>
                  <a:schemeClr val="bg1"/>
                </a:solidFill>
              </a:rPr>
              <a:t> of changes within the IPv4/6 space.</a:t>
            </a:r>
          </a:p>
        </p:txBody>
      </p:sp>
      <p:sp>
        <p:nvSpPr>
          <p:cNvPr id="2" name="TextBox 1">
            <a:extLst>
              <a:ext uri="{FF2B5EF4-FFF2-40B4-BE49-F238E27FC236}">
                <a16:creationId xmlns:a16="http://schemas.microsoft.com/office/drawing/2014/main" id="{91F3D6CA-97D8-9EA4-318B-96534FE40ACB}"/>
              </a:ext>
            </a:extLst>
          </p:cNvPr>
          <p:cNvSpPr txBox="1"/>
          <p:nvPr/>
        </p:nvSpPr>
        <p:spPr>
          <a:xfrm>
            <a:off x="1106540" y="2244266"/>
            <a:ext cx="2997362" cy="400110"/>
          </a:xfrm>
          <a:prstGeom prst="rect">
            <a:avLst/>
          </a:prstGeom>
          <a:noFill/>
          <a:ln>
            <a:noFill/>
          </a:ln>
        </p:spPr>
        <p:txBody>
          <a:bodyPr wrap="square">
            <a:spAutoFit/>
          </a:bodyPr>
          <a:lstStyle/>
          <a:p>
            <a:pPr algn="ctr"/>
            <a:r>
              <a:rPr lang="en-GB" sz="2000" b="1" dirty="0">
                <a:solidFill>
                  <a:schemeClr val="bg1"/>
                </a:solidFill>
              </a:rPr>
              <a:t>Proactive Threat Hunting</a:t>
            </a:r>
          </a:p>
        </p:txBody>
      </p:sp>
      <p:sp>
        <p:nvSpPr>
          <p:cNvPr id="4" name="TextBox 3">
            <a:extLst>
              <a:ext uri="{FF2B5EF4-FFF2-40B4-BE49-F238E27FC236}">
                <a16:creationId xmlns:a16="http://schemas.microsoft.com/office/drawing/2014/main" id="{26DAE8D8-6791-F7E2-B754-0B72C903A8C8}"/>
              </a:ext>
            </a:extLst>
          </p:cNvPr>
          <p:cNvSpPr txBox="1"/>
          <p:nvPr/>
        </p:nvSpPr>
        <p:spPr>
          <a:xfrm>
            <a:off x="4641349" y="2273987"/>
            <a:ext cx="2997362" cy="400110"/>
          </a:xfrm>
          <a:prstGeom prst="rect">
            <a:avLst/>
          </a:prstGeom>
          <a:noFill/>
          <a:ln>
            <a:noFill/>
          </a:ln>
        </p:spPr>
        <p:txBody>
          <a:bodyPr wrap="square">
            <a:spAutoFit/>
          </a:bodyPr>
          <a:lstStyle/>
          <a:p>
            <a:pPr algn="ctr"/>
            <a:r>
              <a:rPr lang="en-GB" sz="2000" b="1" dirty="0">
                <a:solidFill>
                  <a:schemeClr val="bg1"/>
                </a:solidFill>
              </a:rPr>
              <a:t>Digital Risk Protection</a:t>
            </a:r>
          </a:p>
        </p:txBody>
      </p:sp>
      <p:sp>
        <p:nvSpPr>
          <p:cNvPr id="9" name="TextBox 8">
            <a:extLst>
              <a:ext uri="{FF2B5EF4-FFF2-40B4-BE49-F238E27FC236}">
                <a16:creationId xmlns:a16="http://schemas.microsoft.com/office/drawing/2014/main" id="{BDBC908E-F4B5-A310-16F0-F8826A6BBDF9}"/>
              </a:ext>
            </a:extLst>
          </p:cNvPr>
          <p:cNvSpPr txBox="1"/>
          <p:nvPr/>
        </p:nvSpPr>
        <p:spPr>
          <a:xfrm>
            <a:off x="8296634" y="2290613"/>
            <a:ext cx="2741415" cy="400110"/>
          </a:xfrm>
          <a:prstGeom prst="rect">
            <a:avLst/>
          </a:prstGeom>
          <a:noFill/>
          <a:ln>
            <a:noFill/>
          </a:ln>
        </p:spPr>
        <p:txBody>
          <a:bodyPr wrap="square">
            <a:spAutoFit/>
          </a:bodyPr>
          <a:lstStyle/>
          <a:p>
            <a:pPr algn="ctr"/>
            <a:r>
              <a:rPr lang="en-GB" sz="2000" b="1" dirty="0">
                <a:solidFill>
                  <a:schemeClr val="bg1"/>
                </a:solidFill>
              </a:rPr>
              <a:t>Early Detection Feeds</a:t>
            </a:r>
          </a:p>
        </p:txBody>
      </p:sp>
      <p:pic>
        <p:nvPicPr>
          <p:cNvPr id="14" name="Graphic 13" descr="Badge 1 with solid fill">
            <a:extLst>
              <a:ext uri="{FF2B5EF4-FFF2-40B4-BE49-F238E27FC236}">
                <a16:creationId xmlns:a16="http://schemas.microsoft.com/office/drawing/2014/main" id="{2A6F23E3-FD22-2AB5-F4B3-4BA05941E8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4734" y="1588268"/>
            <a:ext cx="620974" cy="620974"/>
          </a:xfrm>
          <a:prstGeom prst="rect">
            <a:avLst/>
          </a:prstGeom>
        </p:spPr>
      </p:pic>
      <p:pic>
        <p:nvPicPr>
          <p:cNvPr id="16" name="Graphic 15" descr="Badge with solid fill">
            <a:extLst>
              <a:ext uri="{FF2B5EF4-FFF2-40B4-BE49-F238E27FC236}">
                <a16:creationId xmlns:a16="http://schemas.microsoft.com/office/drawing/2014/main" id="{81E1AC39-489E-47C6-3B49-2BF947F7E2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9781" y="1588268"/>
            <a:ext cx="620974" cy="620974"/>
          </a:xfrm>
          <a:prstGeom prst="rect">
            <a:avLst/>
          </a:prstGeom>
        </p:spPr>
      </p:pic>
      <p:pic>
        <p:nvPicPr>
          <p:cNvPr id="18" name="Graphic 17" descr="Badge 3 with solid fill">
            <a:extLst>
              <a:ext uri="{FF2B5EF4-FFF2-40B4-BE49-F238E27FC236}">
                <a16:creationId xmlns:a16="http://schemas.microsoft.com/office/drawing/2014/main" id="{00D039DC-E90C-4E7A-1948-AE77E49AAD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84828" y="1614965"/>
            <a:ext cx="620974" cy="620974"/>
          </a:xfrm>
          <a:prstGeom prst="rect">
            <a:avLst/>
          </a:prstGeom>
        </p:spPr>
      </p:pic>
    </p:spTree>
    <p:extLst>
      <p:ext uri="{BB962C8B-B14F-4D97-AF65-F5344CB8AC3E}">
        <p14:creationId xmlns:p14="http://schemas.microsoft.com/office/powerpoint/2010/main" val="14760317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194F-2906-8DBA-7E3F-D9AEEBB630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C15629-A4AA-ABC3-B620-0D049ECC345E}"/>
              </a:ext>
            </a:extLst>
          </p:cNvPr>
          <p:cNvSpPr/>
          <p:nvPr/>
        </p:nvSpPr>
        <p:spPr>
          <a:xfrm>
            <a:off x="0" y="0"/>
            <a:ext cx="633663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281126F-7A5E-828F-3802-1299D5007299}"/>
              </a:ext>
            </a:extLst>
          </p:cNvPr>
          <p:cNvSpPr txBox="1"/>
          <p:nvPr/>
        </p:nvSpPr>
        <p:spPr>
          <a:xfrm>
            <a:off x="873180" y="1442073"/>
            <a:ext cx="4757599" cy="4801314"/>
          </a:xfrm>
          <a:prstGeom prst="rect">
            <a:avLst/>
          </a:prstGeom>
          <a:noFill/>
        </p:spPr>
        <p:txBody>
          <a:bodyPr wrap="square">
            <a:spAutoFit/>
          </a:bodyPr>
          <a:lstStyle/>
          <a:p>
            <a:r>
              <a:rPr lang="en-GB" dirty="0">
                <a:solidFill>
                  <a:schemeClr val="bg1"/>
                </a:solidFill>
              </a:rPr>
              <a:t>Threat actors are continually emerging and modifying their infrastructure to avoid detection. </a:t>
            </a:r>
          </a:p>
          <a:p>
            <a:endParaRPr lang="en-GB" dirty="0">
              <a:solidFill>
                <a:schemeClr val="bg1"/>
              </a:solidFill>
            </a:endParaRPr>
          </a:p>
          <a:p>
            <a:r>
              <a:rPr lang="en-GB" dirty="0">
                <a:solidFill>
                  <a:schemeClr val="bg1"/>
                </a:solidFill>
              </a:rPr>
              <a:t>Our Threat Analyst team produce curated threat feeds that can be easily integrated into an existing security stack, either via our console or the Silent Push API. </a:t>
            </a:r>
            <a:br>
              <a:rPr lang="en-GB" dirty="0">
                <a:solidFill>
                  <a:schemeClr val="bg1"/>
                </a:solidFill>
              </a:rPr>
            </a:br>
            <a:br>
              <a:rPr lang="en-GB" dirty="0">
                <a:solidFill>
                  <a:schemeClr val="bg1"/>
                </a:solidFill>
              </a:rPr>
            </a:br>
            <a:r>
              <a:rPr lang="en-GB" dirty="0">
                <a:solidFill>
                  <a:schemeClr val="bg1"/>
                </a:solidFill>
              </a:rPr>
              <a:t>Early Detection Feeds allow security teams to work smarter with the resources at hand, and deploy an automated approach to threat intelligence workflows. </a:t>
            </a:r>
          </a:p>
          <a:p>
            <a:endParaRPr lang="en-GB" dirty="0">
              <a:solidFill>
                <a:schemeClr val="bg1"/>
              </a:solidFill>
            </a:endParaRPr>
          </a:p>
          <a:p>
            <a:r>
              <a:rPr lang="en-GB" dirty="0">
                <a:solidFill>
                  <a:schemeClr val="bg1"/>
                </a:solidFill>
              </a:rPr>
              <a:t>Our feed management functionality reduces the burden of alert fatigue, eliminates false positives and frees up staff to work on critical tasks such as IR and remediation.</a:t>
            </a:r>
          </a:p>
        </p:txBody>
      </p:sp>
      <p:sp>
        <p:nvSpPr>
          <p:cNvPr id="7" name="Title 1">
            <a:extLst>
              <a:ext uri="{FF2B5EF4-FFF2-40B4-BE49-F238E27FC236}">
                <a16:creationId xmlns:a16="http://schemas.microsoft.com/office/drawing/2014/main" id="{E47E5C13-E3F8-A4C1-30A8-E2DBB41A2D7F}"/>
              </a:ext>
            </a:extLst>
          </p:cNvPr>
          <p:cNvSpPr txBox="1">
            <a:spLocks/>
          </p:cNvSpPr>
          <p:nvPr/>
        </p:nvSpPr>
        <p:spPr>
          <a:xfrm>
            <a:off x="873181" y="534145"/>
            <a:ext cx="4533008"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200" b="1" dirty="0">
                <a:latin typeface="Arial"/>
                <a:cs typeface="Arial"/>
              </a:rPr>
              <a:t>Early </a:t>
            </a:r>
            <a:r>
              <a:rPr lang="en-US" sz="3200" b="1" dirty="0">
                <a:solidFill>
                  <a:schemeClr val="accent3"/>
                </a:solidFill>
                <a:latin typeface="Arial"/>
                <a:cs typeface="Arial"/>
              </a:rPr>
              <a:t>Detection Feeds</a:t>
            </a:r>
            <a:endParaRPr lang="en-US" sz="3200" b="1" dirty="0">
              <a:solidFill>
                <a:schemeClr val="accent3"/>
              </a:solidFill>
            </a:endParaRPr>
          </a:p>
        </p:txBody>
      </p:sp>
      <p:pic>
        <p:nvPicPr>
          <p:cNvPr id="20" name="Picture 19" descr="A screenshot of a computer&#10;&#10;Description automatically generated">
            <a:extLst>
              <a:ext uri="{FF2B5EF4-FFF2-40B4-BE49-F238E27FC236}">
                <a16:creationId xmlns:a16="http://schemas.microsoft.com/office/drawing/2014/main" id="{9A3381D6-E75C-9AC1-D935-16B56651D445}"/>
              </a:ext>
            </a:extLst>
          </p:cNvPr>
          <p:cNvPicPr>
            <a:picLocks noChangeAspect="1"/>
          </p:cNvPicPr>
          <p:nvPr/>
        </p:nvPicPr>
        <p:blipFill rotWithShape="1">
          <a:blip r:embed="rId3"/>
          <a:srcRect b="13522"/>
          <a:stretch/>
        </p:blipFill>
        <p:spPr>
          <a:xfrm>
            <a:off x="5833882" y="1"/>
            <a:ext cx="6457390" cy="6858000"/>
          </a:xfrm>
          <a:prstGeom prst="rect">
            <a:avLst/>
          </a:prstGeom>
        </p:spPr>
      </p:pic>
    </p:spTree>
    <p:extLst>
      <p:ext uri="{BB962C8B-B14F-4D97-AF65-F5344CB8AC3E}">
        <p14:creationId xmlns:p14="http://schemas.microsoft.com/office/powerpoint/2010/main" val="347497765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194F-2906-8DBA-7E3F-D9AEEBB63087}"/>
            </a:ext>
          </a:extLst>
        </p:cNvPr>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B7D942B2-E5B3-0706-2CFB-87B59A732F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 contrast="13000"/>
                    </a14:imgEffect>
                  </a14:imgLayer>
                </a14:imgProps>
              </a:ext>
              <a:ext uri="{28A0092B-C50C-407E-A947-70E740481C1C}">
                <a14:useLocalDpi xmlns:a14="http://schemas.microsoft.com/office/drawing/2010/main" val="0"/>
              </a:ext>
            </a:extLst>
          </a:blip>
          <a:srcRect l="35875" t="11587" r="25421" b="5769"/>
          <a:stretch/>
        </p:blipFill>
        <p:spPr>
          <a:xfrm>
            <a:off x="0" y="0"/>
            <a:ext cx="5907049" cy="6858000"/>
          </a:xfrm>
          <a:prstGeom prst="rect">
            <a:avLst/>
          </a:prstGeom>
        </p:spPr>
      </p:pic>
      <p:sp>
        <p:nvSpPr>
          <p:cNvPr id="10" name="Rectangle 9">
            <a:extLst>
              <a:ext uri="{FF2B5EF4-FFF2-40B4-BE49-F238E27FC236}">
                <a16:creationId xmlns:a16="http://schemas.microsoft.com/office/drawing/2014/main" id="{060C01CC-C395-1A08-D945-B706AAC4D39E}"/>
              </a:ext>
            </a:extLst>
          </p:cNvPr>
          <p:cNvSpPr/>
          <p:nvPr/>
        </p:nvSpPr>
        <p:spPr>
          <a:xfrm>
            <a:off x="5855368" y="0"/>
            <a:ext cx="633663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FEB86EA-1BC9-BA86-076B-5D26AEEBABA7}"/>
              </a:ext>
            </a:extLst>
          </p:cNvPr>
          <p:cNvSpPr txBox="1"/>
          <p:nvPr/>
        </p:nvSpPr>
        <p:spPr>
          <a:xfrm>
            <a:off x="6274122" y="1501144"/>
            <a:ext cx="5067646" cy="4801314"/>
          </a:xfrm>
          <a:prstGeom prst="rect">
            <a:avLst/>
          </a:prstGeom>
          <a:noFill/>
        </p:spPr>
        <p:txBody>
          <a:bodyPr wrap="square">
            <a:spAutoFit/>
          </a:bodyPr>
          <a:lstStyle/>
          <a:p>
            <a:pPr algn="r"/>
            <a:r>
              <a:rPr lang="en-GB" dirty="0">
                <a:solidFill>
                  <a:schemeClr val="bg1"/>
                </a:solidFill>
              </a:rPr>
              <a:t>By proactively seeking out emerging threats, organizations can identify and respond before a breach occurs. Silent Push gives Threat Hunters the ability to identify and track malicious infrastructure before it's weaponized.</a:t>
            </a:r>
          </a:p>
          <a:p>
            <a:pPr algn="r"/>
            <a:endParaRPr lang="en-GB" dirty="0">
              <a:solidFill>
                <a:schemeClr val="bg1"/>
              </a:solidFill>
            </a:endParaRPr>
          </a:p>
          <a:p>
            <a:pPr algn="r"/>
            <a:r>
              <a:rPr lang="en-GB" dirty="0">
                <a:solidFill>
                  <a:schemeClr val="bg1"/>
                </a:solidFill>
              </a:rPr>
              <a:t>Threat activity produces patterns. Controlling our own data allows security teams to add an infinite amount of context, and join the dots to produce operationalized intelligence.</a:t>
            </a:r>
            <a:br>
              <a:rPr lang="en-GB" dirty="0">
                <a:solidFill>
                  <a:schemeClr val="bg1"/>
                </a:solidFill>
              </a:rPr>
            </a:br>
            <a:endParaRPr lang="en-GB" dirty="0">
              <a:solidFill>
                <a:schemeClr val="bg1"/>
              </a:solidFill>
            </a:endParaRPr>
          </a:p>
          <a:p>
            <a:pPr algn="r"/>
            <a:r>
              <a:rPr lang="en-GB" dirty="0">
                <a:solidFill>
                  <a:schemeClr val="bg1"/>
                </a:solidFill>
              </a:rPr>
              <a:t>Silent Push operates a proprietary scanning, collection and aggregation engine, without third party intervention, that allows threat hunters to correlate the entire global IPv4/6 range (including all DNS records) quickly, and with a higher degree of accuracy.</a:t>
            </a:r>
          </a:p>
        </p:txBody>
      </p:sp>
      <p:sp>
        <p:nvSpPr>
          <p:cNvPr id="9" name="Title 1">
            <a:extLst>
              <a:ext uri="{FF2B5EF4-FFF2-40B4-BE49-F238E27FC236}">
                <a16:creationId xmlns:a16="http://schemas.microsoft.com/office/drawing/2014/main" id="{6B401022-3438-2C25-636C-5A3D5DF63D38}"/>
              </a:ext>
            </a:extLst>
          </p:cNvPr>
          <p:cNvSpPr txBox="1">
            <a:spLocks/>
          </p:cNvSpPr>
          <p:nvPr/>
        </p:nvSpPr>
        <p:spPr>
          <a:xfrm>
            <a:off x="6274122" y="555542"/>
            <a:ext cx="558744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200" b="1" dirty="0">
                <a:latin typeface="Arial"/>
                <a:cs typeface="Arial"/>
              </a:rPr>
              <a:t>Proactive </a:t>
            </a:r>
            <a:r>
              <a:rPr lang="en-US" sz="3200" b="1" dirty="0">
                <a:solidFill>
                  <a:schemeClr val="accent3"/>
                </a:solidFill>
                <a:latin typeface="Arial"/>
                <a:cs typeface="Arial"/>
              </a:rPr>
              <a:t>Threat Hunting</a:t>
            </a:r>
            <a:endParaRPr lang="en-US" sz="3200" b="1" dirty="0">
              <a:solidFill>
                <a:schemeClr val="accent3"/>
              </a:solidFill>
            </a:endParaRPr>
          </a:p>
        </p:txBody>
      </p:sp>
    </p:spTree>
    <p:extLst>
      <p:ext uri="{BB962C8B-B14F-4D97-AF65-F5344CB8AC3E}">
        <p14:creationId xmlns:p14="http://schemas.microsoft.com/office/powerpoint/2010/main" val="181590727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69F7-58B9-0906-BB4C-D859F5BB8BD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6F59636-CB09-F1FA-B249-30AB638C186E}"/>
              </a:ext>
            </a:extLst>
          </p:cNvPr>
          <p:cNvSpPr/>
          <p:nvPr/>
        </p:nvSpPr>
        <p:spPr>
          <a:xfrm>
            <a:off x="994518" y="1890515"/>
            <a:ext cx="9723944" cy="3788389"/>
          </a:xfrm>
          <a:custGeom>
            <a:avLst/>
            <a:gdLst>
              <a:gd name="connsiteX0" fmla="*/ 0 w 9705474"/>
              <a:gd name="connsiteY0" fmla="*/ 577527 h 3465094"/>
              <a:gd name="connsiteX1" fmla="*/ 577527 w 9705474"/>
              <a:gd name="connsiteY1" fmla="*/ 0 h 3465094"/>
              <a:gd name="connsiteX2" fmla="*/ 9127947 w 9705474"/>
              <a:gd name="connsiteY2" fmla="*/ 0 h 3465094"/>
              <a:gd name="connsiteX3" fmla="*/ 9705474 w 9705474"/>
              <a:gd name="connsiteY3" fmla="*/ 577527 h 3465094"/>
              <a:gd name="connsiteX4" fmla="*/ 9705474 w 9705474"/>
              <a:gd name="connsiteY4" fmla="*/ 2887567 h 3465094"/>
              <a:gd name="connsiteX5" fmla="*/ 9127947 w 9705474"/>
              <a:gd name="connsiteY5" fmla="*/ 3465094 h 3465094"/>
              <a:gd name="connsiteX6" fmla="*/ 577527 w 9705474"/>
              <a:gd name="connsiteY6" fmla="*/ 3465094 h 3465094"/>
              <a:gd name="connsiteX7" fmla="*/ 0 w 9705474"/>
              <a:gd name="connsiteY7" fmla="*/ 2887567 h 3465094"/>
              <a:gd name="connsiteX8" fmla="*/ 0 w 9705474"/>
              <a:gd name="connsiteY8" fmla="*/ 577527 h 3465094"/>
              <a:gd name="connsiteX0" fmla="*/ 93 w 9705567"/>
              <a:gd name="connsiteY0" fmla="*/ 577527 h 3465094"/>
              <a:gd name="connsiteX1" fmla="*/ 304904 w 9705567"/>
              <a:gd name="connsiteY1" fmla="*/ 16042 h 3465094"/>
              <a:gd name="connsiteX2" fmla="*/ 9128040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05567"/>
              <a:gd name="connsiteY0" fmla="*/ 577527 h 3465094"/>
              <a:gd name="connsiteX1" fmla="*/ 304904 w 9705567"/>
              <a:gd name="connsiteY1" fmla="*/ 16042 h 3465094"/>
              <a:gd name="connsiteX2" fmla="*/ 9384714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10478"/>
              <a:gd name="connsiteY0" fmla="*/ 577527 h 3481136"/>
              <a:gd name="connsiteX1" fmla="*/ 304904 w 9710478"/>
              <a:gd name="connsiteY1" fmla="*/ 16042 h 3481136"/>
              <a:gd name="connsiteX2" fmla="*/ 9384714 w 9710478"/>
              <a:gd name="connsiteY2" fmla="*/ 0 h 3481136"/>
              <a:gd name="connsiteX3" fmla="*/ 9705567 w 9710478"/>
              <a:gd name="connsiteY3" fmla="*/ 577527 h 3481136"/>
              <a:gd name="connsiteX4" fmla="*/ 9705567 w 9710478"/>
              <a:gd name="connsiteY4" fmla="*/ 2887567 h 3481136"/>
              <a:gd name="connsiteX5" fmla="*/ 9448882 w 9710478"/>
              <a:gd name="connsiteY5" fmla="*/ 3481136 h 3481136"/>
              <a:gd name="connsiteX6" fmla="*/ 577620 w 9710478"/>
              <a:gd name="connsiteY6" fmla="*/ 3465094 h 3481136"/>
              <a:gd name="connsiteX7" fmla="*/ 93 w 9710478"/>
              <a:gd name="connsiteY7" fmla="*/ 2887567 h 3481136"/>
              <a:gd name="connsiteX8" fmla="*/ 93 w 9710478"/>
              <a:gd name="connsiteY8" fmla="*/ 577527 h 3481136"/>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577620 w 9705567"/>
              <a:gd name="connsiteY6" fmla="*/ 3465094 h 3497178"/>
              <a:gd name="connsiteX7" fmla="*/ 93 w 9705567"/>
              <a:gd name="connsiteY7" fmla="*/ 2887567 h 3497178"/>
              <a:gd name="connsiteX8" fmla="*/ 93 w 9705567"/>
              <a:gd name="connsiteY8" fmla="*/ 577527 h 3497178"/>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577527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320853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21609"/>
              <a:gd name="connsiteY0" fmla="*/ 320853 h 3497178"/>
              <a:gd name="connsiteX1" fmla="*/ 304904 w 9721609"/>
              <a:gd name="connsiteY1" fmla="*/ 16042 h 3497178"/>
              <a:gd name="connsiteX2" fmla="*/ 9384714 w 9721609"/>
              <a:gd name="connsiteY2" fmla="*/ 0 h 3497178"/>
              <a:gd name="connsiteX3" fmla="*/ 9705567 w 9721609"/>
              <a:gd name="connsiteY3" fmla="*/ 320853 h 3497178"/>
              <a:gd name="connsiteX4" fmla="*/ 9721609 w 9721609"/>
              <a:gd name="connsiteY4" fmla="*/ 3160283 h 3497178"/>
              <a:gd name="connsiteX5" fmla="*/ 9368671 w 9721609"/>
              <a:gd name="connsiteY5" fmla="*/ 3497178 h 3497178"/>
              <a:gd name="connsiteX6" fmla="*/ 336988 w 9721609"/>
              <a:gd name="connsiteY6" fmla="*/ 3481136 h 3497178"/>
              <a:gd name="connsiteX7" fmla="*/ 93 w 9721609"/>
              <a:gd name="connsiteY7" fmla="*/ 3096114 h 3497178"/>
              <a:gd name="connsiteX8" fmla="*/ 93 w 9721609"/>
              <a:gd name="connsiteY8" fmla="*/ 320853 h 3497178"/>
              <a:gd name="connsiteX0" fmla="*/ 93 w 9721609"/>
              <a:gd name="connsiteY0" fmla="*/ 325764 h 3502089"/>
              <a:gd name="connsiteX1" fmla="*/ 304904 w 9721609"/>
              <a:gd name="connsiteY1" fmla="*/ 20953 h 3502089"/>
              <a:gd name="connsiteX2" fmla="*/ 9384714 w 9721609"/>
              <a:gd name="connsiteY2" fmla="*/ 4911 h 3502089"/>
              <a:gd name="connsiteX3" fmla="*/ 9705567 w 9721609"/>
              <a:gd name="connsiteY3" fmla="*/ 261596 h 3502089"/>
              <a:gd name="connsiteX4" fmla="*/ 9721609 w 9721609"/>
              <a:gd name="connsiteY4" fmla="*/ 3165194 h 3502089"/>
              <a:gd name="connsiteX5" fmla="*/ 9368671 w 9721609"/>
              <a:gd name="connsiteY5" fmla="*/ 3502089 h 3502089"/>
              <a:gd name="connsiteX6" fmla="*/ 336988 w 9721609"/>
              <a:gd name="connsiteY6" fmla="*/ 3486047 h 3502089"/>
              <a:gd name="connsiteX7" fmla="*/ 93 w 9721609"/>
              <a:gd name="connsiteY7" fmla="*/ 3101025 h 3502089"/>
              <a:gd name="connsiteX8" fmla="*/ 93 w 9721609"/>
              <a:gd name="connsiteY8" fmla="*/ 325764 h 3502089"/>
              <a:gd name="connsiteX0" fmla="*/ 93 w 9721609"/>
              <a:gd name="connsiteY0" fmla="*/ 321618 h 3497943"/>
              <a:gd name="connsiteX1" fmla="*/ 304904 w 9721609"/>
              <a:gd name="connsiteY1" fmla="*/ 16807 h 3497943"/>
              <a:gd name="connsiteX2" fmla="*/ 9384714 w 9721609"/>
              <a:gd name="connsiteY2" fmla="*/ 765 h 3497943"/>
              <a:gd name="connsiteX3" fmla="*/ 9689524 w 9721609"/>
              <a:gd name="connsiteY3" fmla="*/ 289534 h 3497943"/>
              <a:gd name="connsiteX4" fmla="*/ 9721609 w 9721609"/>
              <a:gd name="connsiteY4" fmla="*/ 3161048 h 3497943"/>
              <a:gd name="connsiteX5" fmla="*/ 9368671 w 9721609"/>
              <a:gd name="connsiteY5" fmla="*/ 3497943 h 3497943"/>
              <a:gd name="connsiteX6" fmla="*/ 336988 w 9721609"/>
              <a:gd name="connsiteY6" fmla="*/ 3481901 h 3497943"/>
              <a:gd name="connsiteX7" fmla="*/ 93 w 9721609"/>
              <a:gd name="connsiteY7" fmla="*/ 3096879 h 3497943"/>
              <a:gd name="connsiteX8" fmla="*/ 93 w 9721609"/>
              <a:gd name="connsiteY8" fmla="*/ 321618 h 3497943"/>
              <a:gd name="connsiteX0" fmla="*/ 93 w 9721609"/>
              <a:gd name="connsiteY0" fmla="*/ 321618 h 3498707"/>
              <a:gd name="connsiteX1" fmla="*/ 304904 w 9721609"/>
              <a:gd name="connsiteY1" fmla="*/ 16807 h 3498707"/>
              <a:gd name="connsiteX2" fmla="*/ 9384714 w 9721609"/>
              <a:gd name="connsiteY2" fmla="*/ 765 h 3498707"/>
              <a:gd name="connsiteX3" fmla="*/ 9689524 w 9721609"/>
              <a:gd name="connsiteY3" fmla="*/ 289534 h 3498707"/>
              <a:gd name="connsiteX4" fmla="*/ 9721609 w 9721609"/>
              <a:gd name="connsiteY4" fmla="*/ 3209175 h 3498707"/>
              <a:gd name="connsiteX5" fmla="*/ 9368671 w 9721609"/>
              <a:gd name="connsiteY5" fmla="*/ 3497943 h 3498707"/>
              <a:gd name="connsiteX6" fmla="*/ 336988 w 9721609"/>
              <a:gd name="connsiteY6" fmla="*/ 3481901 h 3498707"/>
              <a:gd name="connsiteX7" fmla="*/ 93 w 9721609"/>
              <a:gd name="connsiteY7" fmla="*/ 3096879 h 3498707"/>
              <a:gd name="connsiteX8" fmla="*/ 93 w 9721609"/>
              <a:gd name="connsiteY8" fmla="*/ 321618 h 3498707"/>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481901 h 3514078"/>
              <a:gd name="connsiteX7" fmla="*/ 93 w 9723944"/>
              <a:gd name="connsiteY7" fmla="*/ 3096879 h 3514078"/>
              <a:gd name="connsiteX8" fmla="*/ 93 w 9723944"/>
              <a:gd name="connsiteY8" fmla="*/ 321618 h 3514078"/>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505462 h 3514078"/>
              <a:gd name="connsiteX7" fmla="*/ 93 w 9723944"/>
              <a:gd name="connsiteY7" fmla="*/ 3096879 h 3514078"/>
              <a:gd name="connsiteX8" fmla="*/ 93 w 9723944"/>
              <a:gd name="connsiteY8" fmla="*/ 321618 h 35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44" h="3514078">
                <a:moveTo>
                  <a:pt x="93" y="321618"/>
                </a:moveTo>
                <a:cubicBezTo>
                  <a:pt x="93" y="2659"/>
                  <a:pt x="-14055" y="16807"/>
                  <a:pt x="304904" y="16807"/>
                </a:cubicBezTo>
                <a:lnTo>
                  <a:pt x="9384714" y="765"/>
                </a:lnTo>
                <a:cubicBezTo>
                  <a:pt x="9703673" y="765"/>
                  <a:pt x="9689524" y="-29425"/>
                  <a:pt x="9689524" y="289534"/>
                </a:cubicBezTo>
                <a:cubicBezTo>
                  <a:pt x="9694871" y="1236011"/>
                  <a:pt x="9716262" y="2262698"/>
                  <a:pt x="9721609" y="3209175"/>
                </a:cubicBezTo>
                <a:cubicBezTo>
                  <a:pt x="9721609" y="3528134"/>
                  <a:pt x="9767841" y="3513985"/>
                  <a:pt x="9448882" y="3513985"/>
                </a:cubicBezTo>
                <a:lnTo>
                  <a:pt x="336988" y="3505462"/>
                </a:lnTo>
                <a:cubicBezTo>
                  <a:pt x="18029" y="3505462"/>
                  <a:pt x="93" y="3528132"/>
                  <a:pt x="93" y="3096879"/>
                </a:cubicBezTo>
                <a:lnTo>
                  <a:pt x="93" y="321618"/>
                </a:ln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3BC723-CC3D-85C2-1151-37DD66EED191}"/>
              </a:ext>
            </a:extLst>
          </p:cNvPr>
          <p:cNvSpPr txBox="1">
            <a:spLocks/>
          </p:cNvSpPr>
          <p:nvPr/>
        </p:nvSpPr>
        <p:spPr>
          <a:xfrm>
            <a:off x="873180" y="534145"/>
            <a:ext cx="8193907"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Sales Conversation and </a:t>
            </a:r>
            <a:r>
              <a:rPr lang="en-US" sz="3500" b="1" dirty="0">
                <a:solidFill>
                  <a:srgbClr val="FF553E"/>
                </a:solidFill>
                <a:latin typeface="Arial"/>
                <a:cs typeface="Arial"/>
              </a:rPr>
              <a:t>Pitch</a:t>
            </a:r>
            <a:r>
              <a:rPr lang="en-US" sz="3500" b="1" dirty="0">
                <a:latin typeface="Arial"/>
                <a:cs typeface="Arial"/>
              </a:rPr>
              <a:t> </a:t>
            </a:r>
            <a:r>
              <a:rPr lang="en-US" sz="3500" b="1" dirty="0">
                <a:solidFill>
                  <a:schemeClr val="accent3"/>
                </a:solidFill>
                <a:latin typeface="Arial"/>
                <a:cs typeface="Arial"/>
              </a:rPr>
              <a:t>Hooks</a:t>
            </a:r>
            <a:endParaRPr lang="en-US" sz="3500" b="1" dirty="0">
              <a:solidFill>
                <a:schemeClr val="accent3"/>
              </a:solidFill>
            </a:endParaRPr>
          </a:p>
        </p:txBody>
      </p:sp>
      <p:sp>
        <p:nvSpPr>
          <p:cNvPr id="2" name="TextBox 1">
            <a:extLst>
              <a:ext uri="{FF2B5EF4-FFF2-40B4-BE49-F238E27FC236}">
                <a16:creationId xmlns:a16="http://schemas.microsoft.com/office/drawing/2014/main" id="{EF8E7E05-3F10-42B7-C31E-029F7268DF2F}"/>
              </a:ext>
            </a:extLst>
          </p:cNvPr>
          <p:cNvSpPr txBox="1"/>
          <p:nvPr/>
        </p:nvSpPr>
        <p:spPr>
          <a:xfrm>
            <a:off x="1345202" y="2170227"/>
            <a:ext cx="9088967" cy="3231654"/>
          </a:xfrm>
          <a:prstGeom prst="rect">
            <a:avLst/>
          </a:prstGeom>
          <a:noFill/>
        </p:spPr>
        <p:txBody>
          <a:bodyPr wrap="square">
            <a:spAutoFit/>
          </a:bodyPr>
          <a:lstStyle/>
          <a:p>
            <a:r>
              <a:rPr lang="en-GB" sz="2400" b="1" dirty="0">
                <a:solidFill>
                  <a:srgbClr val="FF553E"/>
                </a:solidFill>
              </a:rPr>
              <a:t>See the Threat Before It Hits – Indicators of Future Attack (IOFA)™</a:t>
            </a:r>
          </a:p>
          <a:p>
            <a:endParaRPr lang="en-GB" b="1" dirty="0">
              <a:solidFill>
                <a:srgbClr val="FF553E"/>
              </a:solidFill>
            </a:endParaRPr>
          </a:p>
          <a:p>
            <a:r>
              <a:rPr lang="en-GB" b="1" dirty="0">
                <a:solidFill>
                  <a:schemeClr val="bg1"/>
                </a:solidFill>
              </a:rPr>
              <a:t>Opening Question:</a:t>
            </a:r>
            <a:r>
              <a:rPr lang="en-GB" dirty="0">
                <a:solidFill>
                  <a:schemeClr val="bg1"/>
                </a:solidFill>
              </a:rPr>
              <a:t> </a:t>
            </a:r>
            <a:r>
              <a:rPr lang="en-GB" i="1" dirty="0">
                <a:solidFill>
                  <a:schemeClr val="bg1"/>
                </a:solidFill>
              </a:rPr>
              <a:t>How often do you find yourself reacting to threats instead of proactively stopping them?</a:t>
            </a:r>
          </a:p>
          <a:p>
            <a:endParaRPr lang="en-GB" i="1" dirty="0">
              <a:solidFill>
                <a:schemeClr val="bg1"/>
              </a:solidFill>
            </a:endParaRPr>
          </a:p>
          <a:p>
            <a:r>
              <a:rPr lang="en-GB" i="1" dirty="0">
                <a:solidFill>
                  <a:schemeClr val="bg1"/>
                </a:solidFill>
              </a:rPr>
              <a:t>[What would the financial impact be if you got breached]</a:t>
            </a:r>
          </a:p>
          <a:p>
            <a:endParaRPr lang="en-GB" dirty="0">
              <a:solidFill>
                <a:schemeClr val="bg1"/>
              </a:solidFill>
            </a:endParaRPr>
          </a:p>
          <a:p>
            <a:r>
              <a:rPr lang="en-GB" b="1" dirty="0">
                <a:solidFill>
                  <a:schemeClr val="bg1"/>
                </a:solidFill>
              </a:rPr>
              <a:t>Sales Hook:</a:t>
            </a:r>
            <a:r>
              <a:rPr lang="en-GB" dirty="0">
                <a:solidFill>
                  <a:schemeClr val="bg1"/>
                </a:solidFill>
              </a:rPr>
              <a:t> Traditional threat intelligence tells you </a:t>
            </a:r>
            <a:r>
              <a:rPr lang="en-GB" b="1" dirty="0">
                <a:solidFill>
                  <a:schemeClr val="bg1"/>
                </a:solidFill>
              </a:rPr>
              <a:t>where an attack has been</a:t>
            </a:r>
            <a:r>
              <a:rPr lang="en-GB" dirty="0">
                <a:solidFill>
                  <a:schemeClr val="bg1"/>
                </a:solidFill>
              </a:rPr>
              <a:t>—Silent Push tells you </a:t>
            </a:r>
            <a:r>
              <a:rPr lang="en-GB" b="1" dirty="0">
                <a:solidFill>
                  <a:schemeClr val="bg1"/>
                </a:solidFill>
              </a:rPr>
              <a:t>where it’s going next</a:t>
            </a:r>
            <a:r>
              <a:rPr lang="en-GB" dirty="0">
                <a:solidFill>
                  <a:schemeClr val="bg1"/>
                </a:solidFill>
              </a:rPr>
              <a:t>. </a:t>
            </a:r>
            <a:r>
              <a:rPr lang="en-GB" b="1" dirty="0">
                <a:solidFill>
                  <a:schemeClr val="bg1"/>
                </a:solidFill>
              </a:rPr>
              <a:t>Indicators of Future Attack (IOFA)</a:t>
            </a:r>
            <a:r>
              <a:rPr lang="en-GB" dirty="0">
                <a:solidFill>
                  <a:schemeClr val="bg1"/>
                </a:solidFill>
              </a:rPr>
              <a:t> expose adversary infrastructure </a:t>
            </a:r>
            <a:r>
              <a:rPr lang="en-GB" b="1" dirty="0">
                <a:solidFill>
                  <a:schemeClr val="bg1"/>
                </a:solidFill>
              </a:rPr>
              <a:t>before</a:t>
            </a:r>
            <a:r>
              <a:rPr lang="en-GB" dirty="0">
                <a:solidFill>
                  <a:schemeClr val="bg1"/>
                </a:solidFill>
              </a:rPr>
              <a:t> it’s weaponized, allowing you to block threats before they ever reach your infrastructure.</a:t>
            </a:r>
          </a:p>
        </p:txBody>
      </p:sp>
      <p:sp>
        <p:nvSpPr>
          <p:cNvPr id="6" name="Oval 5">
            <a:extLst>
              <a:ext uri="{FF2B5EF4-FFF2-40B4-BE49-F238E27FC236}">
                <a16:creationId xmlns:a16="http://schemas.microsoft.com/office/drawing/2014/main" id="{ECCC1858-D6F3-6BD1-F0EC-DBA39D54EF9F}"/>
              </a:ext>
            </a:extLst>
          </p:cNvPr>
          <p:cNvSpPr/>
          <p:nvPr/>
        </p:nvSpPr>
        <p:spPr>
          <a:xfrm>
            <a:off x="10214609" y="3280856"/>
            <a:ext cx="1007706" cy="100770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Fingerprint outline">
            <a:extLst>
              <a:ext uri="{FF2B5EF4-FFF2-40B4-BE49-F238E27FC236}">
                <a16:creationId xmlns:a16="http://schemas.microsoft.com/office/drawing/2014/main" id="{7A3E4565-F227-4A8E-563A-8BC355C8B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5430" y="3391677"/>
            <a:ext cx="786064" cy="786064"/>
          </a:xfrm>
          <a:prstGeom prst="rect">
            <a:avLst/>
          </a:prstGeom>
        </p:spPr>
      </p:pic>
    </p:spTree>
    <p:extLst>
      <p:ext uri="{BB962C8B-B14F-4D97-AF65-F5344CB8AC3E}">
        <p14:creationId xmlns:p14="http://schemas.microsoft.com/office/powerpoint/2010/main" val="30509890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69F7-58B9-0906-BB4C-D859F5BB8BD4}"/>
            </a:ext>
          </a:extLst>
        </p:cNvPr>
        <p:cNvGrpSpPr/>
        <p:nvPr/>
      </p:nvGrpSpPr>
      <p:grpSpPr>
        <a:xfrm>
          <a:off x="0" y="0"/>
          <a:ext cx="0" cy="0"/>
          <a:chOff x="0" y="0"/>
          <a:chExt cx="0" cy="0"/>
        </a:xfrm>
      </p:grpSpPr>
      <p:pic>
        <p:nvPicPr>
          <p:cNvPr id="6" name="Picture 5" descr="A black and orange background&#10;&#10;Description automatically generated">
            <a:extLst>
              <a:ext uri="{FF2B5EF4-FFF2-40B4-BE49-F238E27FC236}">
                <a16:creationId xmlns:a16="http://schemas.microsoft.com/office/drawing/2014/main" id="{B5F46E9E-E018-1A2E-B818-A6418F260146}"/>
              </a:ext>
            </a:extLst>
          </p:cNvPr>
          <p:cNvPicPr>
            <a:picLocks noChangeAspect="1"/>
          </p:cNvPicPr>
          <p:nvPr/>
        </p:nvPicPr>
        <p:blipFill>
          <a:blip r:embed="rId3">
            <a:alphaModFix amt="70000"/>
          </a:blip>
          <a:stretch>
            <a:fillRect/>
          </a:stretch>
        </p:blipFill>
        <p:spPr>
          <a:xfrm>
            <a:off x="-3461925" y="-1947333"/>
            <a:ext cx="15653926" cy="8805334"/>
          </a:xfrm>
          <a:prstGeom prst="rect">
            <a:avLst/>
          </a:prstGeom>
        </p:spPr>
      </p:pic>
      <p:sp>
        <p:nvSpPr>
          <p:cNvPr id="3" name="Rounded Rectangle 2">
            <a:extLst>
              <a:ext uri="{FF2B5EF4-FFF2-40B4-BE49-F238E27FC236}">
                <a16:creationId xmlns:a16="http://schemas.microsoft.com/office/drawing/2014/main" id="{56F59636-CB09-F1FA-B249-30AB638C186E}"/>
              </a:ext>
            </a:extLst>
          </p:cNvPr>
          <p:cNvSpPr/>
          <p:nvPr/>
        </p:nvSpPr>
        <p:spPr>
          <a:xfrm>
            <a:off x="1058686" y="1649884"/>
            <a:ext cx="9723944" cy="4365906"/>
          </a:xfrm>
          <a:custGeom>
            <a:avLst/>
            <a:gdLst>
              <a:gd name="connsiteX0" fmla="*/ 0 w 9705474"/>
              <a:gd name="connsiteY0" fmla="*/ 577527 h 3465094"/>
              <a:gd name="connsiteX1" fmla="*/ 577527 w 9705474"/>
              <a:gd name="connsiteY1" fmla="*/ 0 h 3465094"/>
              <a:gd name="connsiteX2" fmla="*/ 9127947 w 9705474"/>
              <a:gd name="connsiteY2" fmla="*/ 0 h 3465094"/>
              <a:gd name="connsiteX3" fmla="*/ 9705474 w 9705474"/>
              <a:gd name="connsiteY3" fmla="*/ 577527 h 3465094"/>
              <a:gd name="connsiteX4" fmla="*/ 9705474 w 9705474"/>
              <a:gd name="connsiteY4" fmla="*/ 2887567 h 3465094"/>
              <a:gd name="connsiteX5" fmla="*/ 9127947 w 9705474"/>
              <a:gd name="connsiteY5" fmla="*/ 3465094 h 3465094"/>
              <a:gd name="connsiteX6" fmla="*/ 577527 w 9705474"/>
              <a:gd name="connsiteY6" fmla="*/ 3465094 h 3465094"/>
              <a:gd name="connsiteX7" fmla="*/ 0 w 9705474"/>
              <a:gd name="connsiteY7" fmla="*/ 2887567 h 3465094"/>
              <a:gd name="connsiteX8" fmla="*/ 0 w 9705474"/>
              <a:gd name="connsiteY8" fmla="*/ 577527 h 3465094"/>
              <a:gd name="connsiteX0" fmla="*/ 93 w 9705567"/>
              <a:gd name="connsiteY0" fmla="*/ 577527 h 3465094"/>
              <a:gd name="connsiteX1" fmla="*/ 304904 w 9705567"/>
              <a:gd name="connsiteY1" fmla="*/ 16042 h 3465094"/>
              <a:gd name="connsiteX2" fmla="*/ 9128040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05567"/>
              <a:gd name="connsiteY0" fmla="*/ 577527 h 3465094"/>
              <a:gd name="connsiteX1" fmla="*/ 304904 w 9705567"/>
              <a:gd name="connsiteY1" fmla="*/ 16042 h 3465094"/>
              <a:gd name="connsiteX2" fmla="*/ 9384714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10478"/>
              <a:gd name="connsiteY0" fmla="*/ 577527 h 3481136"/>
              <a:gd name="connsiteX1" fmla="*/ 304904 w 9710478"/>
              <a:gd name="connsiteY1" fmla="*/ 16042 h 3481136"/>
              <a:gd name="connsiteX2" fmla="*/ 9384714 w 9710478"/>
              <a:gd name="connsiteY2" fmla="*/ 0 h 3481136"/>
              <a:gd name="connsiteX3" fmla="*/ 9705567 w 9710478"/>
              <a:gd name="connsiteY3" fmla="*/ 577527 h 3481136"/>
              <a:gd name="connsiteX4" fmla="*/ 9705567 w 9710478"/>
              <a:gd name="connsiteY4" fmla="*/ 2887567 h 3481136"/>
              <a:gd name="connsiteX5" fmla="*/ 9448882 w 9710478"/>
              <a:gd name="connsiteY5" fmla="*/ 3481136 h 3481136"/>
              <a:gd name="connsiteX6" fmla="*/ 577620 w 9710478"/>
              <a:gd name="connsiteY6" fmla="*/ 3465094 h 3481136"/>
              <a:gd name="connsiteX7" fmla="*/ 93 w 9710478"/>
              <a:gd name="connsiteY7" fmla="*/ 2887567 h 3481136"/>
              <a:gd name="connsiteX8" fmla="*/ 93 w 9710478"/>
              <a:gd name="connsiteY8" fmla="*/ 577527 h 3481136"/>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577620 w 9705567"/>
              <a:gd name="connsiteY6" fmla="*/ 3465094 h 3497178"/>
              <a:gd name="connsiteX7" fmla="*/ 93 w 9705567"/>
              <a:gd name="connsiteY7" fmla="*/ 2887567 h 3497178"/>
              <a:gd name="connsiteX8" fmla="*/ 93 w 9705567"/>
              <a:gd name="connsiteY8" fmla="*/ 577527 h 3497178"/>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577527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320853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21609"/>
              <a:gd name="connsiteY0" fmla="*/ 320853 h 3497178"/>
              <a:gd name="connsiteX1" fmla="*/ 304904 w 9721609"/>
              <a:gd name="connsiteY1" fmla="*/ 16042 h 3497178"/>
              <a:gd name="connsiteX2" fmla="*/ 9384714 w 9721609"/>
              <a:gd name="connsiteY2" fmla="*/ 0 h 3497178"/>
              <a:gd name="connsiteX3" fmla="*/ 9705567 w 9721609"/>
              <a:gd name="connsiteY3" fmla="*/ 320853 h 3497178"/>
              <a:gd name="connsiteX4" fmla="*/ 9721609 w 9721609"/>
              <a:gd name="connsiteY4" fmla="*/ 3160283 h 3497178"/>
              <a:gd name="connsiteX5" fmla="*/ 9368671 w 9721609"/>
              <a:gd name="connsiteY5" fmla="*/ 3497178 h 3497178"/>
              <a:gd name="connsiteX6" fmla="*/ 336988 w 9721609"/>
              <a:gd name="connsiteY6" fmla="*/ 3481136 h 3497178"/>
              <a:gd name="connsiteX7" fmla="*/ 93 w 9721609"/>
              <a:gd name="connsiteY7" fmla="*/ 3096114 h 3497178"/>
              <a:gd name="connsiteX8" fmla="*/ 93 w 9721609"/>
              <a:gd name="connsiteY8" fmla="*/ 320853 h 3497178"/>
              <a:gd name="connsiteX0" fmla="*/ 93 w 9721609"/>
              <a:gd name="connsiteY0" fmla="*/ 325764 h 3502089"/>
              <a:gd name="connsiteX1" fmla="*/ 304904 w 9721609"/>
              <a:gd name="connsiteY1" fmla="*/ 20953 h 3502089"/>
              <a:gd name="connsiteX2" fmla="*/ 9384714 w 9721609"/>
              <a:gd name="connsiteY2" fmla="*/ 4911 h 3502089"/>
              <a:gd name="connsiteX3" fmla="*/ 9705567 w 9721609"/>
              <a:gd name="connsiteY3" fmla="*/ 261596 h 3502089"/>
              <a:gd name="connsiteX4" fmla="*/ 9721609 w 9721609"/>
              <a:gd name="connsiteY4" fmla="*/ 3165194 h 3502089"/>
              <a:gd name="connsiteX5" fmla="*/ 9368671 w 9721609"/>
              <a:gd name="connsiteY5" fmla="*/ 3502089 h 3502089"/>
              <a:gd name="connsiteX6" fmla="*/ 336988 w 9721609"/>
              <a:gd name="connsiteY6" fmla="*/ 3486047 h 3502089"/>
              <a:gd name="connsiteX7" fmla="*/ 93 w 9721609"/>
              <a:gd name="connsiteY7" fmla="*/ 3101025 h 3502089"/>
              <a:gd name="connsiteX8" fmla="*/ 93 w 9721609"/>
              <a:gd name="connsiteY8" fmla="*/ 325764 h 3502089"/>
              <a:gd name="connsiteX0" fmla="*/ 93 w 9721609"/>
              <a:gd name="connsiteY0" fmla="*/ 321618 h 3497943"/>
              <a:gd name="connsiteX1" fmla="*/ 304904 w 9721609"/>
              <a:gd name="connsiteY1" fmla="*/ 16807 h 3497943"/>
              <a:gd name="connsiteX2" fmla="*/ 9384714 w 9721609"/>
              <a:gd name="connsiteY2" fmla="*/ 765 h 3497943"/>
              <a:gd name="connsiteX3" fmla="*/ 9689524 w 9721609"/>
              <a:gd name="connsiteY3" fmla="*/ 289534 h 3497943"/>
              <a:gd name="connsiteX4" fmla="*/ 9721609 w 9721609"/>
              <a:gd name="connsiteY4" fmla="*/ 3161048 h 3497943"/>
              <a:gd name="connsiteX5" fmla="*/ 9368671 w 9721609"/>
              <a:gd name="connsiteY5" fmla="*/ 3497943 h 3497943"/>
              <a:gd name="connsiteX6" fmla="*/ 336988 w 9721609"/>
              <a:gd name="connsiteY6" fmla="*/ 3481901 h 3497943"/>
              <a:gd name="connsiteX7" fmla="*/ 93 w 9721609"/>
              <a:gd name="connsiteY7" fmla="*/ 3096879 h 3497943"/>
              <a:gd name="connsiteX8" fmla="*/ 93 w 9721609"/>
              <a:gd name="connsiteY8" fmla="*/ 321618 h 3497943"/>
              <a:gd name="connsiteX0" fmla="*/ 93 w 9721609"/>
              <a:gd name="connsiteY0" fmla="*/ 321618 h 3498707"/>
              <a:gd name="connsiteX1" fmla="*/ 304904 w 9721609"/>
              <a:gd name="connsiteY1" fmla="*/ 16807 h 3498707"/>
              <a:gd name="connsiteX2" fmla="*/ 9384714 w 9721609"/>
              <a:gd name="connsiteY2" fmla="*/ 765 h 3498707"/>
              <a:gd name="connsiteX3" fmla="*/ 9689524 w 9721609"/>
              <a:gd name="connsiteY3" fmla="*/ 289534 h 3498707"/>
              <a:gd name="connsiteX4" fmla="*/ 9721609 w 9721609"/>
              <a:gd name="connsiteY4" fmla="*/ 3209175 h 3498707"/>
              <a:gd name="connsiteX5" fmla="*/ 9368671 w 9721609"/>
              <a:gd name="connsiteY5" fmla="*/ 3497943 h 3498707"/>
              <a:gd name="connsiteX6" fmla="*/ 336988 w 9721609"/>
              <a:gd name="connsiteY6" fmla="*/ 3481901 h 3498707"/>
              <a:gd name="connsiteX7" fmla="*/ 93 w 9721609"/>
              <a:gd name="connsiteY7" fmla="*/ 3096879 h 3498707"/>
              <a:gd name="connsiteX8" fmla="*/ 93 w 9721609"/>
              <a:gd name="connsiteY8" fmla="*/ 321618 h 3498707"/>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481901 h 3514078"/>
              <a:gd name="connsiteX7" fmla="*/ 93 w 9723944"/>
              <a:gd name="connsiteY7" fmla="*/ 3096879 h 3514078"/>
              <a:gd name="connsiteX8" fmla="*/ 93 w 9723944"/>
              <a:gd name="connsiteY8" fmla="*/ 321618 h 35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44" h="3514078">
                <a:moveTo>
                  <a:pt x="93" y="321618"/>
                </a:moveTo>
                <a:cubicBezTo>
                  <a:pt x="93" y="2659"/>
                  <a:pt x="-14055" y="16807"/>
                  <a:pt x="304904" y="16807"/>
                </a:cubicBezTo>
                <a:lnTo>
                  <a:pt x="9384714" y="765"/>
                </a:lnTo>
                <a:cubicBezTo>
                  <a:pt x="9703673" y="765"/>
                  <a:pt x="9689524" y="-29425"/>
                  <a:pt x="9689524" y="289534"/>
                </a:cubicBezTo>
                <a:cubicBezTo>
                  <a:pt x="9694871" y="1236011"/>
                  <a:pt x="9716262" y="2262698"/>
                  <a:pt x="9721609" y="3209175"/>
                </a:cubicBezTo>
                <a:cubicBezTo>
                  <a:pt x="9721609" y="3528134"/>
                  <a:pt x="9767841" y="3513985"/>
                  <a:pt x="9448882" y="3513985"/>
                </a:cubicBezTo>
                <a:lnTo>
                  <a:pt x="336988" y="3481901"/>
                </a:lnTo>
                <a:cubicBezTo>
                  <a:pt x="18029" y="3481901"/>
                  <a:pt x="93" y="3528132"/>
                  <a:pt x="93" y="3096879"/>
                </a:cubicBezTo>
                <a:lnTo>
                  <a:pt x="93" y="321618"/>
                </a:ln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3BC723-CC3D-85C2-1151-37DD66EED191}"/>
              </a:ext>
            </a:extLst>
          </p:cNvPr>
          <p:cNvSpPr txBox="1">
            <a:spLocks/>
          </p:cNvSpPr>
          <p:nvPr/>
        </p:nvSpPr>
        <p:spPr>
          <a:xfrm>
            <a:off x="873180" y="534145"/>
            <a:ext cx="8193907"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Sales Conversation and </a:t>
            </a:r>
            <a:r>
              <a:rPr lang="en-US" sz="3500" b="1" dirty="0">
                <a:solidFill>
                  <a:srgbClr val="FF553E"/>
                </a:solidFill>
                <a:latin typeface="Arial"/>
                <a:cs typeface="Arial"/>
              </a:rPr>
              <a:t>Pitch</a:t>
            </a:r>
            <a:r>
              <a:rPr lang="en-US" sz="3500" b="1" dirty="0">
                <a:latin typeface="Arial"/>
                <a:cs typeface="Arial"/>
              </a:rPr>
              <a:t> </a:t>
            </a:r>
            <a:r>
              <a:rPr lang="en-US" sz="3500" b="1" dirty="0">
                <a:solidFill>
                  <a:schemeClr val="accent3"/>
                </a:solidFill>
                <a:latin typeface="Arial"/>
                <a:cs typeface="Arial"/>
              </a:rPr>
              <a:t>Hooks</a:t>
            </a:r>
            <a:endParaRPr lang="en-US" sz="3500" b="1" dirty="0">
              <a:solidFill>
                <a:schemeClr val="accent3"/>
              </a:solidFill>
            </a:endParaRPr>
          </a:p>
        </p:txBody>
      </p:sp>
      <p:sp>
        <p:nvSpPr>
          <p:cNvPr id="2" name="TextBox 1">
            <a:extLst>
              <a:ext uri="{FF2B5EF4-FFF2-40B4-BE49-F238E27FC236}">
                <a16:creationId xmlns:a16="http://schemas.microsoft.com/office/drawing/2014/main" id="{EF8E7E05-3F10-42B7-C31E-029F7268DF2F}"/>
              </a:ext>
            </a:extLst>
          </p:cNvPr>
          <p:cNvSpPr txBox="1"/>
          <p:nvPr/>
        </p:nvSpPr>
        <p:spPr>
          <a:xfrm>
            <a:off x="1409371" y="1909233"/>
            <a:ext cx="8758586" cy="3847207"/>
          </a:xfrm>
          <a:prstGeom prst="rect">
            <a:avLst/>
          </a:prstGeom>
          <a:noFill/>
        </p:spPr>
        <p:txBody>
          <a:bodyPr wrap="square">
            <a:spAutoFit/>
          </a:bodyPr>
          <a:lstStyle/>
          <a:p>
            <a:r>
              <a:rPr lang="en-GB" sz="2400" b="1" dirty="0">
                <a:solidFill>
                  <a:srgbClr val="FF553E"/>
                </a:solidFill>
              </a:rPr>
              <a:t>Proactive Threat Hunting with Exclusive Intelligence, Not Just OSINT</a:t>
            </a:r>
          </a:p>
          <a:p>
            <a:endParaRPr lang="en-GB" sz="2000" b="1" dirty="0">
              <a:solidFill>
                <a:srgbClr val="FF553E"/>
              </a:solidFill>
            </a:endParaRPr>
          </a:p>
          <a:p>
            <a:r>
              <a:rPr lang="en-GB" sz="2000" b="1" dirty="0">
                <a:solidFill>
                  <a:schemeClr val="bg1"/>
                </a:solidFill>
              </a:rPr>
              <a:t>Opening Question:</a:t>
            </a:r>
            <a:r>
              <a:rPr lang="en-GB" sz="2000" dirty="0">
                <a:solidFill>
                  <a:schemeClr val="bg1"/>
                </a:solidFill>
              </a:rPr>
              <a:t> </a:t>
            </a:r>
            <a:r>
              <a:rPr lang="en-GB" sz="2000" i="1" dirty="0">
                <a:solidFill>
                  <a:schemeClr val="bg1"/>
                </a:solidFill>
              </a:rPr>
              <a:t>Do you trust the same threat intelligence data your adversaries have access to?</a:t>
            </a:r>
          </a:p>
          <a:p>
            <a:endParaRPr lang="en-GB" sz="2000" i="1" dirty="0">
              <a:solidFill>
                <a:schemeClr val="bg1"/>
              </a:solidFill>
            </a:endParaRPr>
          </a:p>
          <a:p>
            <a:r>
              <a:rPr lang="en-GB" sz="2000" i="1" dirty="0">
                <a:solidFill>
                  <a:schemeClr val="bg1"/>
                </a:solidFill>
              </a:rPr>
              <a:t>[What’s the risk imposed on knowing legacy threat intelligence has been acquired by your adversaries]</a:t>
            </a:r>
          </a:p>
          <a:p>
            <a:endParaRPr lang="en-GB" sz="2000" dirty="0">
              <a:solidFill>
                <a:schemeClr val="bg1"/>
              </a:solidFill>
            </a:endParaRPr>
          </a:p>
          <a:p>
            <a:r>
              <a:rPr lang="en-GB" sz="2000" b="1" dirty="0">
                <a:solidFill>
                  <a:schemeClr val="bg1"/>
                </a:solidFill>
              </a:rPr>
              <a:t>Sales Hook:</a:t>
            </a:r>
            <a:r>
              <a:rPr lang="en-GB" sz="2000" dirty="0">
                <a:solidFill>
                  <a:schemeClr val="bg1"/>
                </a:solidFill>
              </a:rPr>
              <a:t> Most platforms rely on </a:t>
            </a:r>
            <a:r>
              <a:rPr lang="en-GB" sz="2000" b="1" dirty="0">
                <a:solidFill>
                  <a:schemeClr val="bg1"/>
                </a:solidFill>
              </a:rPr>
              <a:t>public IOCs, OSINT, and passive DNS</a:t>
            </a:r>
            <a:r>
              <a:rPr lang="en-GB" sz="2000" dirty="0">
                <a:solidFill>
                  <a:schemeClr val="bg1"/>
                </a:solidFill>
              </a:rPr>
              <a:t>. Silent Push </a:t>
            </a:r>
            <a:r>
              <a:rPr lang="en-GB" sz="2000" b="1" dirty="0">
                <a:solidFill>
                  <a:schemeClr val="bg1"/>
                </a:solidFill>
              </a:rPr>
              <a:t>owns its entire dataset</a:t>
            </a:r>
            <a:r>
              <a:rPr lang="en-GB" sz="2000" dirty="0">
                <a:solidFill>
                  <a:schemeClr val="bg1"/>
                </a:solidFill>
              </a:rPr>
              <a:t>, providing high-fidelity intelligence that maps out attacker infrastructure in real time—giving your team an </a:t>
            </a:r>
            <a:r>
              <a:rPr lang="en-GB" sz="2000" b="1" dirty="0">
                <a:solidFill>
                  <a:schemeClr val="bg1"/>
                </a:solidFill>
              </a:rPr>
              <a:t>exclusive advantage</a:t>
            </a:r>
            <a:r>
              <a:rPr lang="en-GB" sz="2000" dirty="0">
                <a:solidFill>
                  <a:schemeClr val="bg1"/>
                </a:solidFill>
              </a:rPr>
              <a:t> over emerging threats.</a:t>
            </a:r>
          </a:p>
        </p:txBody>
      </p:sp>
      <p:sp>
        <p:nvSpPr>
          <p:cNvPr id="8" name="Oval 7">
            <a:extLst>
              <a:ext uri="{FF2B5EF4-FFF2-40B4-BE49-F238E27FC236}">
                <a16:creationId xmlns:a16="http://schemas.microsoft.com/office/drawing/2014/main" id="{BEE2DFB9-DA9D-35DD-81DC-E55716399074}"/>
              </a:ext>
            </a:extLst>
          </p:cNvPr>
          <p:cNvSpPr/>
          <p:nvPr/>
        </p:nvSpPr>
        <p:spPr>
          <a:xfrm>
            <a:off x="10278777" y="3429000"/>
            <a:ext cx="1007706" cy="100770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Target outline">
            <a:extLst>
              <a:ext uri="{FF2B5EF4-FFF2-40B4-BE49-F238E27FC236}">
                <a16:creationId xmlns:a16="http://schemas.microsoft.com/office/drawing/2014/main" id="{CF2F5AD1-DB11-08C3-B397-534392C98C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0593" y="3560817"/>
            <a:ext cx="744071" cy="744071"/>
          </a:xfrm>
          <a:prstGeom prst="rect">
            <a:avLst/>
          </a:prstGeom>
        </p:spPr>
      </p:pic>
    </p:spTree>
    <p:extLst>
      <p:ext uri="{BB962C8B-B14F-4D97-AF65-F5344CB8AC3E}">
        <p14:creationId xmlns:p14="http://schemas.microsoft.com/office/powerpoint/2010/main" val="25500706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69F7-58B9-0906-BB4C-D859F5BB8BD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6F59636-CB09-F1FA-B249-30AB638C186E}"/>
              </a:ext>
            </a:extLst>
          </p:cNvPr>
          <p:cNvSpPr/>
          <p:nvPr/>
        </p:nvSpPr>
        <p:spPr>
          <a:xfrm>
            <a:off x="1058686" y="1649884"/>
            <a:ext cx="9723944" cy="4365906"/>
          </a:xfrm>
          <a:custGeom>
            <a:avLst/>
            <a:gdLst>
              <a:gd name="connsiteX0" fmla="*/ 0 w 9705474"/>
              <a:gd name="connsiteY0" fmla="*/ 577527 h 3465094"/>
              <a:gd name="connsiteX1" fmla="*/ 577527 w 9705474"/>
              <a:gd name="connsiteY1" fmla="*/ 0 h 3465094"/>
              <a:gd name="connsiteX2" fmla="*/ 9127947 w 9705474"/>
              <a:gd name="connsiteY2" fmla="*/ 0 h 3465094"/>
              <a:gd name="connsiteX3" fmla="*/ 9705474 w 9705474"/>
              <a:gd name="connsiteY3" fmla="*/ 577527 h 3465094"/>
              <a:gd name="connsiteX4" fmla="*/ 9705474 w 9705474"/>
              <a:gd name="connsiteY4" fmla="*/ 2887567 h 3465094"/>
              <a:gd name="connsiteX5" fmla="*/ 9127947 w 9705474"/>
              <a:gd name="connsiteY5" fmla="*/ 3465094 h 3465094"/>
              <a:gd name="connsiteX6" fmla="*/ 577527 w 9705474"/>
              <a:gd name="connsiteY6" fmla="*/ 3465094 h 3465094"/>
              <a:gd name="connsiteX7" fmla="*/ 0 w 9705474"/>
              <a:gd name="connsiteY7" fmla="*/ 2887567 h 3465094"/>
              <a:gd name="connsiteX8" fmla="*/ 0 w 9705474"/>
              <a:gd name="connsiteY8" fmla="*/ 577527 h 3465094"/>
              <a:gd name="connsiteX0" fmla="*/ 93 w 9705567"/>
              <a:gd name="connsiteY0" fmla="*/ 577527 h 3465094"/>
              <a:gd name="connsiteX1" fmla="*/ 304904 w 9705567"/>
              <a:gd name="connsiteY1" fmla="*/ 16042 h 3465094"/>
              <a:gd name="connsiteX2" fmla="*/ 9128040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05567"/>
              <a:gd name="connsiteY0" fmla="*/ 577527 h 3465094"/>
              <a:gd name="connsiteX1" fmla="*/ 304904 w 9705567"/>
              <a:gd name="connsiteY1" fmla="*/ 16042 h 3465094"/>
              <a:gd name="connsiteX2" fmla="*/ 9384714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10478"/>
              <a:gd name="connsiteY0" fmla="*/ 577527 h 3481136"/>
              <a:gd name="connsiteX1" fmla="*/ 304904 w 9710478"/>
              <a:gd name="connsiteY1" fmla="*/ 16042 h 3481136"/>
              <a:gd name="connsiteX2" fmla="*/ 9384714 w 9710478"/>
              <a:gd name="connsiteY2" fmla="*/ 0 h 3481136"/>
              <a:gd name="connsiteX3" fmla="*/ 9705567 w 9710478"/>
              <a:gd name="connsiteY3" fmla="*/ 577527 h 3481136"/>
              <a:gd name="connsiteX4" fmla="*/ 9705567 w 9710478"/>
              <a:gd name="connsiteY4" fmla="*/ 2887567 h 3481136"/>
              <a:gd name="connsiteX5" fmla="*/ 9448882 w 9710478"/>
              <a:gd name="connsiteY5" fmla="*/ 3481136 h 3481136"/>
              <a:gd name="connsiteX6" fmla="*/ 577620 w 9710478"/>
              <a:gd name="connsiteY6" fmla="*/ 3465094 h 3481136"/>
              <a:gd name="connsiteX7" fmla="*/ 93 w 9710478"/>
              <a:gd name="connsiteY7" fmla="*/ 2887567 h 3481136"/>
              <a:gd name="connsiteX8" fmla="*/ 93 w 9710478"/>
              <a:gd name="connsiteY8" fmla="*/ 577527 h 3481136"/>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577620 w 9705567"/>
              <a:gd name="connsiteY6" fmla="*/ 3465094 h 3497178"/>
              <a:gd name="connsiteX7" fmla="*/ 93 w 9705567"/>
              <a:gd name="connsiteY7" fmla="*/ 2887567 h 3497178"/>
              <a:gd name="connsiteX8" fmla="*/ 93 w 9705567"/>
              <a:gd name="connsiteY8" fmla="*/ 577527 h 3497178"/>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577527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320853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21609"/>
              <a:gd name="connsiteY0" fmla="*/ 320853 h 3497178"/>
              <a:gd name="connsiteX1" fmla="*/ 304904 w 9721609"/>
              <a:gd name="connsiteY1" fmla="*/ 16042 h 3497178"/>
              <a:gd name="connsiteX2" fmla="*/ 9384714 w 9721609"/>
              <a:gd name="connsiteY2" fmla="*/ 0 h 3497178"/>
              <a:gd name="connsiteX3" fmla="*/ 9705567 w 9721609"/>
              <a:gd name="connsiteY3" fmla="*/ 320853 h 3497178"/>
              <a:gd name="connsiteX4" fmla="*/ 9721609 w 9721609"/>
              <a:gd name="connsiteY4" fmla="*/ 3160283 h 3497178"/>
              <a:gd name="connsiteX5" fmla="*/ 9368671 w 9721609"/>
              <a:gd name="connsiteY5" fmla="*/ 3497178 h 3497178"/>
              <a:gd name="connsiteX6" fmla="*/ 336988 w 9721609"/>
              <a:gd name="connsiteY6" fmla="*/ 3481136 h 3497178"/>
              <a:gd name="connsiteX7" fmla="*/ 93 w 9721609"/>
              <a:gd name="connsiteY7" fmla="*/ 3096114 h 3497178"/>
              <a:gd name="connsiteX8" fmla="*/ 93 w 9721609"/>
              <a:gd name="connsiteY8" fmla="*/ 320853 h 3497178"/>
              <a:gd name="connsiteX0" fmla="*/ 93 w 9721609"/>
              <a:gd name="connsiteY0" fmla="*/ 325764 h 3502089"/>
              <a:gd name="connsiteX1" fmla="*/ 304904 w 9721609"/>
              <a:gd name="connsiteY1" fmla="*/ 20953 h 3502089"/>
              <a:gd name="connsiteX2" fmla="*/ 9384714 w 9721609"/>
              <a:gd name="connsiteY2" fmla="*/ 4911 h 3502089"/>
              <a:gd name="connsiteX3" fmla="*/ 9705567 w 9721609"/>
              <a:gd name="connsiteY3" fmla="*/ 261596 h 3502089"/>
              <a:gd name="connsiteX4" fmla="*/ 9721609 w 9721609"/>
              <a:gd name="connsiteY4" fmla="*/ 3165194 h 3502089"/>
              <a:gd name="connsiteX5" fmla="*/ 9368671 w 9721609"/>
              <a:gd name="connsiteY5" fmla="*/ 3502089 h 3502089"/>
              <a:gd name="connsiteX6" fmla="*/ 336988 w 9721609"/>
              <a:gd name="connsiteY6" fmla="*/ 3486047 h 3502089"/>
              <a:gd name="connsiteX7" fmla="*/ 93 w 9721609"/>
              <a:gd name="connsiteY7" fmla="*/ 3101025 h 3502089"/>
              <a:gd name="connsiteX8" fmla="*/ 93 w 9721609"/>
              <a:gd name="connsiteY8" fmla="*/ 325764 h 3502089"/>
              <a:gd name="connsiteX0" fmla="*/ 93 w 9721609"/>
              <a:gd name="connsiteY0" fmla="*/ 321618 h 3497943"/>
              <a:gd name="connsiteX1" fmla="*/ 304904 w 9721609"/>
              <a:gd name="connsiteY1" fmla="*/ 16807 h 3497943"/>
              <a:gd name="connsiteX2" fmla="*/ 9384714 w 9721609"/>
              <a:gd name="connsiteY2" fmla="*/ 765 h 3497943"/>
              <a:gd name="connsiteX3" fmla="*/ 9689524 w 9721609"/>
              <a:gd name="connsiteY3" fmla="*/ 289534 h 3497943"/>
              <a:gd name="connsiteX4" fmla="*/ 9721609 w 9721609"/>
              <a:gd name="connsiteY4" fmla="*/ 3161048 h 3497943"/>
              <a:gd name="connsiteX5" fmla="*/ 9368671 w 9721609"/>
              <a:gd name="connsiteY5" fmla="*/ 3497943 h 3497943"/>
              <a:gd name="connsiteX6" fmla="*/ 336988 w 9721609"/>
              <a:gd name="connsiteY6" fmla="*/ 3481901 h 3497943"/>
              <a:gd name="connsiteX7" fmla="*/ 93 w 9721609"/>
              <a:gd name="connsiteY7" fmla="*/ 3096879 h 3497943"/>
              <a:gd name="connsiteX8" fmla="*/ 93 w 9721609"/>
              <a:gd name="connsiteY8" fmla="*/ 321618 h 3497943"/>
              <a:gd name="connsiteX0" fmla="*/ 93 w 9721609"/>
              <a:gd name="connsiteY0" fmla="*/ 321618 h 3498707"/>
              <a:gd name="connsiteX1" fmla="*/ 304904 w 9721609"/>
              <a:gd name="connsiteY1" fmla="*/ 16807 h 3498707"/>
              <a:gd name="connsiteX2" fmla="*/ 9384714 w 9721609"/>
              <a:gd name="connsiteY2" fmla="*/ 765 h 3498707"/>
              <a:gd name="connsiteX3" fmla="*/ 9689524 w 9721609"/>
              <a:gd name="connsiteY3" fmla="*/ 289534 h 3498707"/>
              <a:gd name="connsiteX4" fmla="*/ 9721609 w 9721609"/>
              <a:gd name="connsiteY4" fmla="*/ 3209175 h 3498707"/>
              <a:gd name="connsiteX5" fmla="*/ 9368671 w 9721609"/>
              <a:gd name="connsiteY5" fmla="*/ 3497943 h 3498707"/>
              <a:gd name="connsiteX6" fmla="*/ 336988 w 9721609"/>
              <a:gd name="connsiteY6" fmla="*/ 3481901 h 3498707"/>
              <a:gd name="connsiteX7" fmla="*/ 93 w 9721609"/>
              <a:gd name="connsiteY7" fmla="*/ 3096879 h 3498707"/>
              <a:gd name="connsiteX8" fmla="*/ 93 w 9721609"/>
              <a:gd name="connsiteY8" fmla="*/ 321618 h 3498707"/>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481901 h 3514078"/>
              <a:gd name="connsiteX7" fmla="*/ 93 w 9723944"/>
              <a:gd name="connsiteY7" fmla="*/ 3096879 h 3514078"/>
              <a:gd name="connsiteX8" fmla="*/ 93 w 9723944"/>
              <a:gd name="connsiteY8" fmla="*/ 321618 h 35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44" h="3514078">
                <a:moveTo>
                  <a:pt x="93" y="321618"/>
                </a:moveTo>
                <a:cubicBezTo>
                  <a:pt x="93" y="2659"/>
                  <a:pt x="-14055" y="16807"/>
                  <a:pt x="304904" y="16807"/>
                </a:cubicBezTo>
                <a:lnTo>
                  <a:pt x="9384714" y="765"/>
                </a:lnTo>
                <a:cubicBezTo>
                  <a:pt x="9703673" y="765"/>
                  <a:pt x="9689524" y="-29425"/>
                  <a:pt x="9689524" y="289534"/>
                </a:cubicBezTo>
                <a:cubicBezTo>
                  <a:pt x="9694871" y="1236011"/>
                  <a:pt x="9716262" y="2262698"/>
                  <a:pt x="9721609" y="3209175"/>
                </a:cubicBezTo>
                <a:cubicBezTo>
                  <a:pt x="9721609" y="3528134"/>
                  <a:pt x="9767841" y="3513985"/>
                  <a:pt x="9448882" y="3513985"/>
                </a:cubicBezTo>
                <a:lnTo>
                  <a:pt x="336988" y="3481901"/>
                </a:lnTo>
                <a:cubicBezTo>
                  <a:pt x="18029" y="3481901"/>
                  <a:pt x="93" y="3528132"/>
                  <a:pt x="93" y="3096879"/>
                </a:cubicBezTo>
                <a:lnTo>
                  <a:pt x="93" y="321618"/>
                </a:ln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3BC723-CC3D-85C2-1151-37DD66EED191}"/>
              </a:ext>
            </a:extLst>
          </p:cNvPr>
          <p:cNvSpPr txBox="1">
            <a:spLocks/>
          </p:cNvSpPr>
          <p:nvPr/>
        </p:nvSpPr>
        <p:spPr>
          <a:xfrm>
            <a:off x="873180" y="534145"/>
            <a:ext cx="8193907"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Sales Conversation and </a:t>
            </a:r>
            <a:r>
              <a:rPr lang="en-US" sz="3500" b="1" dirty="0">
                <a:solidFill>
                  <a:srgbClr val="FF553E"/>
                </a:solidFill>
                <a:latin typeface="Arial"/>
                <a:cs typeface="Arial"/>
              </a:rPr>
              <a:t>Pitch</a:t>
            </a:r>
            <a:r>
              <a:rPr lang="en-US" sz="3500" b="1" dirty="0">
                <a:latin typeface="Arial"/>
                <a:cs typeface="Arial"/>
              </a:rPr>
              <a:t> </a:t>
            </a:r>
            <a:r>
              <a:rPr lang="en-US" sz="3500" b="1" dirty="0">
                <a:solidFill>
                  <a:schemeClr val="accent3"/>
                </a:solidFill>
                <a:latin typeface="Arial"/>
                <a:cs typeface="Arial"/>
              </a:rPr>
              <a:t>Hooks</a:t>
            </a:r>
            <a:endParaRPr lang="en-US" sz="3500" b="1" dirty="0">
              <a:solidFill>
                <a:schemeClr val="accent3"/>
              </a:solidFill>
            </a:endParaRPr>
          </a:p>
        </p:txBody>
      </p:sp>
      <p:sp>
        <p:nvSpPr>
          <p:cNvPr id="2" name="TextBox 1">
            <a:extLst>
              <a:ext uri="{FF2B5EF4-FFF2-40B4-BE49-F238E27FC236}">
                <a16:creationId xmlns:a16="http://schemas.microsoft.com/office/drawing/2014/main" id="{EF8E7E05-3F10-42B7-C31E-029F7268DF2F}"/>
              </a:ext>
            </a:extLst>
          </p:cNvPr>
          <p:cNvSpPr txBox="1"/>
          <p:nvPr/>
        </p:nvSpPr>
        <p:spPr>
          <a:xfrm>
            <a:off x="1409370" y="1909233"/>
            <a:ext cx="9088967" cy="3908762"/>
          </a:xfrm>
          <a:prstGeom prst="rect">
            <a:avLst/>
          </a:prstGeom>
          <a:noFill/>
        </p:spPr>
        <p:txBody>
          <a:bodyPr wrap="square">
            <a:spAutoFit/>
          </a:bodyPr>
          <a:lstStyle/>
          <a:p>
            <a:r>
              <a:rPr lang="en-GB" sz="2400" b="1" dirty="0">
                <a:solidFill>
                  <a:srgbClr val="FF553E"/>
                </a:solidFill>
              </a:rPr>
              <a:t>Seamless Integration &amp; Automation – Intelligence That Works for You</a:t>
            </a:r>
          </a:p>
          <a:p>
            <a:endParaRPr lang="en-GB" sz="2000" b="1" dirty="0">
              <a:solidFill>
                <a:srgbClr val="FF553E"/>
              </a:solidFill>
            </a:endParaRPr>
          </a:p>
          <a:p>
            <a:r>
              <a:rPr lang="en-GB" sz="2000" b="1" dirty="0">
                <a:solidFill>
                  <a:schemeClr val="bg1"/>
                </a:solidFill>
              </a:rPr>
              <a:t>Opening Question:</a:t>
            </a:r>
            <a:r>
              <a:rPr lang="en-GB" sz="2000" dirty="0">
                <a:solidFill>
                  <a:schemeClr val="bg1"/>
                </a:solidFill>
              </a:rPr>
              <a:t> </a:t>
            </a:r>
            <a:r>
              <a:rPr lang="en-GB" sz="2000" i="1" dirty="0">
                <a:solidFill>
                  <a:schemeClr val="bg1"/>
                </a:solidFill>
              </a:rPr>
              <a:t>How easily can your team integrate and operationalize new intelligence feeds into your security stack? </a:t>
            </a:r>
          </a:p>
          <a:p>
            <a:endParaRPr lang="en-GB" sz="2000" i="1" dirty="0">
              <a:solidFill>
                <a:schemeClr val="bg1"/>
              </a:solidFill>
            </a:endParaRPr>
          </a:p>
          <a:p>
            <a:r>
              <a:rPr lang="en-GB" sz="2000" i="1" dirty="0">
                <a:solidFill>
                  <a:schemeClr val="bg1"/>
                </a:solidFill>
              </a:rPr>
              <a:t>[Could your team achieve better and higher quality results with the automation of higher value threat intelligence feeds being integrated into your tech stack]</a:t>
            </a:r>
          </a:p>
          <a:p>
            <a:endParaRPr lang="en-GB" sz="2000" dirty="0">
              <a:solidFill>
                <a:schemeClr val="bg1"/>
              </a:solidFill>
            </a:endParaRPr>
          </a:p>
          <a:p>
            <a:r>
              <a:rPr lang="en-GB" sz="2000" b="1" dirty="0">
                <a:solidFill>
                  <a:schemeClr val="bg1"/>
                </a:solidFill>
              </a:rPr>
              <a:t>Sales Hook:</a:t>
            </a:r>
            <a:r>
              <a:rPr lang="en-GB" sz="2000" dirty="0">
                <a:solidFill>
                  <a:schemeClr val="bg1"/>
                </a:solidFill>
              </a:rPr>
              <a:t> Silent Push delivers </a:t>
            </a:r>
            <a:r>
              <a:rPr lang="en-GB" sz="2000" b="1" dirty="0">
                <a:solidFill>
                  <a:schemeClr val="bg1"/>
                </a:solidFill>
              </a:rPr>
              <a:t>curated threat intelligence feeds</a:t>
            </a:r>
            <a:r>
              <a:rPr lang="en-GB" sz="2000" dirty="0">
                <a:solidFill>
                  <a:schemeClr val="bg1"/>
                </a:solidFill>
              </a:rPr>
              <a:t> that seamlessly integrate into your </a:t>
            </a:r>
            <a:r>
              <a:rPr lang="en-GB" sz="2000" b="1" dirty="0">
                <a:solidFill>
                  <a:schemeClr val="bg1"/>
                </a:solidFill>
              </a:rPr>
              <a:t>existing security stack</a:t>
            </a:r>
            <a:r>
              <a:rPr lang="en-GB" sz="2000" dirty="0">
                <a:solidFill>
                  <a:schemeClr val="bg1"/>
                </a:solidFill>
              </a:rPr>
              <a:t> via our </a:t>
            </a:r>
            <a:r>
              <a:rPr lang="en-GB" sz="2000" b="1" dirty="0">
                <a:solidFill>
                  <a:schemeClr val="bg1"/>
                </a:solidFill>
              </a:rPr>
              <a:t>console or API</a:t>
            </a:r>
            <a:r>
              <a:rPr lang="en-GB" sz="2000" dirty="0">
                <a:solidFill>
                  <a:schemeClr val="bg1"/>
                </a:solidFill>
              </a:rPr>
              <a:t>. Automate threat intelligence workflows, </a:t>
            </a:r>
            <a:r>
              <a:rPr lang="en-GB" sz="2000" b="1" dirty="0">
                <a:solidFill>
                  <a:schemeClr val="bg1"/>
                </a:solidFill>
              </a:rPr>
              <a:t>eliminate manual overhead</a:t>
            </a:r>
            <a:r>
              <a:rPr lang="en-GB" sz="2000" dirty="0">
                <a:solidFill>
                  <a:schemeClr val="bg1"/>
                </a:solidFill>
              </a:rPr>
              <a:t>, and let your team focus on </a:t>
            </a:r>
            <a:r>
              <a:rPr lang="en-GB" sz="2000" b="1" dirty="0" err="1">
                <a:solidFill>
                  <a:schemeClr val="bg1"/>
                </a:solidFill>
              </a:rPr>
              <a:t>analyzing</a:t>
            </a:r>
            <a:r>
              <a:rPr lang="en-GB" sz="2000" b="1" dirty="0">
                <a:solidFill>
                  <a:schemeClr val="bg1"/>
                </a:solidFill>
              </a:rPr>
              <a:t> and stopping threats—not just managing feeds</a:t>
            </a:r>
            <a:r>
              <a:rPr lang="en-GB" sz="2000" dirty="0">
                <a:solidFill>
                  <a:schemeClr val="bg1"/>
                </a:solidFill>
              </a:rPr>
              <a:t>.</a:t>
            </a:r>
          </a:p>
        </p:txBody>
      </p:sp>
      <p:sp>
        <p:nvSpPr>
          <p:cNvPr id="6" name="Oval 5">
            <a:extLst>
              <a:ext uri="{FF2B5EF4-FFF2-40B4-BE49-F238E27FC236}">
                <a16:creationId xmlns:a16="http://schemas.microsoft.com/office/drawing/2014/main" id="{0D42B5A6-7D0A-0D59-91A6-BAEBA01856BD}"/>
              </a:ext>
            </a:extLst>
          </p:cNvPr>
          <p:cNvSpPr/>
          <p:nvPr/>
        </p:nvSpPr>
        <p:spPr>
          <a:xfrm>
            <a:off x="10236429" y="3429000"/>
            <a:ext cx="1007706" cy="100770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Venn diagram outline">
            <a:extLst>
              <a:ext uri="{FF2B5EF4-FFF2-40B4-BE49-F238E27FC236}">
                <a16:creationId xmlns:a16="http://schemas.microsoft.com/office/drawing/2014/main" id="{DE586716-5C06-7936-4B4A-45CF5471CE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3082" y="3429000"/>
            <a:ext cx="914400" cy="914400"/>
          </a:xfrm>
          <a:prstGeom prst="rect">
            <a:avLst/>
          </a:prstGeom>
        </p:spPr>
      </p:pic>
    </p:spTree>
    <p:extLst>
      <p:ext uri="{BB962C8B-B14F-4D97-AF65-F5344CB8AC3E}">
        <p14:creationId xmlns:p14="http://schemas.microsoft.com/office/powerpoint/2010/main" val="417928290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69F7-58B9-0906-BB4C-D859F5BB8BD4}"/>
            </a:ext>
          </a:extLst>
        </p:cNvPr>
        <p:cNvGrpSpPr/>
        <p:nvPr/>
      </p:nvGrpSpPr>
      <p:grpSpPr>
        <a:xfrm>
          <a:off x="0" y="0"/>
          <a:ext cx="0" cy="0"/>
          <a:chOff x="0" y="0"/>
          <a:chExt cx="0" cy="0"/>
        </a:xfrm>
      </p:grpSpPr>
      <p:pic>
        <p:nvPicPr>
          <p:cNvPr id="6" name="Picture 5" descr="A black and orange background&#10;&#10;Description automatically generated">
            <a:extLst>
              <a:ext uri="{FF2B5EF4-FFF2-40B4-BE49-F238E27FC236}">
                <a16:creationId xmlns:a16="http://schemas.microsoft.com/office/drawing/2014/main" id="{370E4234-6CAA-C933-B15D-DF7CB8CBA507}"/>
              </a:ext>
            </a:extLst>
          </p:cNvPr>
          <p:cNvPicPr>
            <a:picLocks noChangeAspect="1"/>
          </p:cNvPicPr>
          <p:nvPr/>
        </p:nvPicPr>
        <p:blipFill>
          <a:blip r:embed="rId3">
            <a:alphaModFix amt="70000"/>
          </a:blip>
          <a:stretch>
            <a:fillRect/>
          </a:stretch>
        </p:blipFill>
        <p:spPr>
          <a:xfrm flipH="1">
            <a:off x="-51681" y="-218627"/>
            <a:ext cx="12687026" cy="7136453"/>
          </a:xfrm>
          <a:prstGeom prst="rect">
            <a:avLst/>
          </a:prstGeom>
        </p:spPr>
      </p:pic>
      <p:sp>
        <p:nvSpPr>
          <p:cNvPr id="3" name="Rounded Rectangle 2">
            <a:extLst>
              <a:ext uri="{FF2B5EF4-FFF2-40B4-BE49-F238E27FC236}">
                <a16:creationId xmlns:a16="http://schemas.microsoft.com/office/drawing/2014/main" id="{56F59636-CB09-F1FA-B249-30AB638C186E}"/>
              </a:ext>
            </a:extLst>
          </p:cNvPr>
          <p:cNvSpPr/>
          <p:nvPr/>
        </p:nvSpPr>
        <p:spPr>
          <a:xfrm>
            <a:off x="1010559" y="1521547"/>
            <a:ext cx="9723944" cy="4673971"/>
          </a:xfrm>
          <a:custGeom>
            <a:avLst/>
            <a:gdLst>
              <a:gd name="connsiteX0" fmla="*/ 0 w 9705474"/>
              <a:gd name="connsiteY0" fmla="*/ 577527 h 3465094"/>
              <a:gd name="connsiteX1" fmla="*/ 577527 w 9705474"/>
              <a:gd name="connsiteY1" fmla="*/ 0 h 3465094"/>
              <a:gd name="connsiteX2" fmla="*/ 9127947 w 9705474"/>
              <a:gd name="connsiteY2" fmla="*/ 0 h 3465094"/>
              <a:gd name="connsiteX3" fmla="*/ 9705474 w 9705474"/>
              <a:gd name="connsiteY3" fmla="*/ 577527 h 3465094"/>
              <a:gd name="connsiteX4" fmla="*/ 9705474 w 9705474"/>
              <a:gd name="connsiteY4" fmla="*/ 2887567 h 3465094"/>
              <a:gd name="connsiteX5" fmla="*/ 9127947 w 9705474"/>
              <a:gd name="connsiteY5" fmla="*/ 3465094 h 3465094"/>
              <a:gd name="connsiteX6" fmla="*/ 577527 w 9705474"/>
              <a:gd name="connsiteY6" fmla="*/ 3465094 h 3465094"/>
              <a:gd name="connsiteX7" fmla="*/ 0 w 9705474"/>
              <a:gd name="connsiteY7" fmla="*/ 2887567 h 3465094"/>
              <a:gd name="connsiteX8" fmla="*/ 0 w 9705474"/>
              <a:gd name="connsiteY8" fmla="*/ 577527 h 3465094"/>
              <a:gd name="connsiteX0" fmla="*/ 93 w 9705567"/>
              <a:gd name="connsiteY0" fmla="*/ 577527 h 3465094"/>
              <a:gd name="connsiteX1" fmla="*/ 304904 w 9705567"/>
              <a:gd name="connsiteY1" fmla="*/ 16042 h 3465094"/>
              <a:gd name="connsiteX2" fmla="*/ 9128040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05567"/>
              <a:gd name="connsiteY0" fmla="*/ 577527 h 3465094"/>
              <a:gd name="connsiteX1" fmla="*/ 304904 w 9705567"/>
              <a:gd name="connsiteY1" fmla="*/ 16042 h 3465094"/>
              <a:gd name="connsiteX2" fmla="*/ 9384714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10478"/>
              <a:gd name="connsiteY0" fmla="*/ 577527 h 3481136"/>
              <a:gd name="connsiteX1" fmla="*/ 304904 w 9710478"/>
              <a:gd name="connsiteY1" fmla="*/ 16042 h 3481136"/>
              <a:gd name="connsiteX2" fmla="*/ 9384714 w 9710478"/>
              <a:gd name="connsiteY2" fmla="*/ 0 h 3481136"/>
              <a:gd name="connsiteX3" fmla="*/ 9705567 w 9710478"/>
              <a:gd name="connsiteY3" fmla="*/ 577527 h 3481136"/>
              <a:gd name="connsiteX4" fmla="*/ 9705567 w 9710478"/>
              <a:gd name="connsiteY4" fmla="*/ 2887567 h 3481136"/>
              <a:gd name="connsiteX5" fmla="*/ 9448882 w 9710478"/>
              <a:gd name="connsiteY5" fmla="*/ 3481136 h 3481136"/>
              <a:gd name="connsiteX6" fmla="*/ 577620 w 9710478"/>
              <a:gd name="connsiteY6" fmla="*/ 3465094 h 3481136"/>
              <a:gd name="connsiteX7" fmla="*/ 93 w 9710478"/>
              <a:gd name="connsiteY7" fmla="*/ 2887567 h 3481136"/>
              <a:gd name="connsiteX8" fmla="*/ 93 w 9710478"/>
              <a:gd name="connsiteY8" fmla="*/ 577527 h 3481136"/>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577620 w 9705567"/>
              <a:gd name="connsiteY6" fmla="*/ 3465094 h 3497178"/>
              <a:gd name="connsiteX7" fmla="*/ 93 w 9705567"/>
              <a:gd name="connsiteY7" fmla="*/ 2887567 h 3497178"/>
              <a:gd name="connsiteX8" fmla="*/ 93 w 9705567"/>
              <a:gd name="connsiteY8" fmla="*/ 577527 h 3497178"/>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577527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320853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21609"/>
              <a:gd name="connsiteY0" fmla="*/ 320853 h 3497178"/>
              <a:gd name="connsiteX1" fmla="*/ 304904 w 9721609"/>
              <a:gd name="connsiteY1" fmla="*/ 16042 h 3497178"/>
              <a:gd name="connsiteX2" fmla="*/ 9384714 w 9721609"/>
              <a:gd name="connsiteY2" fmla="*/ 0 h 3497178"/>
              <a:gd name="connsiteX3" fmla="*/ 9705567 w 9721609"/>
              <a:gd name="connsiteY3" fmla="*/ 320853 h 3497178"/>
              <a:gd name="connsiteX4" fmla="*/ 9721609 w 9721609"/>
              <a:gd name="connsiteY4" fmla="*/ 3160283 h 3497178"/>
              <a:gd name="connsiteX5" fmla="*/ 9368671 w 9721609"/>
              <a:gd name="connsiteY5" fmla="*/ 3497178 h 3497178"/>
              <a:gd name="connsiteX6" fmla="*/ 336988 w 9721609"/>
              <a:gd name="connsiteY6" fmla="*/ 3481136 h 3497178"/>
              <a:gd name="connsiteX7" fmla="*/ 93 w 9721609"/>
              <a:gd name="connsiteY7" fmla="*/ 3096114 h 3497178"/>
              <a:gd name="connsiteX8" fmla="*/ 93 w 9721609"/>
              <a:gd name="connsiteY8" fmla="*/ 320853 h 3497178"/>
              <a:gd name="connsiteX0" fmla="*/ 93 w 9721609"/>
              <a:gd name="connsiteY0" fmla="*/ 325764 h 3502089"/>
              <a:gd name="connsiteX1" fmla="*/ 304904 w 9721609"/>
              <a:gd name="connsiteY1" fmla="*/ 20953 h 3502089"/>
              <a:gd name="connsiteX2" fmla="*/ 9384714 w 9721609"/>
              <a:gd name="connsiteY2" fmla="*/ 4911 h 3502089"/>
              <a:gd name="connsiteX3" fmla="*/ 9705567 w 9721609"/>
              <a:gd name="connsiteY3" fmla="*/ 261596 h 3502089"/>
              <a:gd name="connsiteX4" fmla="*/ 9721609 w 9721609"/>
              <a:gd name="connsiteY4" fmla="*/ 3165194 h 3502089"/>
              <a:gd name="connsiteX5" fmla="*/ 9368671 w 9721609"/>
              <a:gd name="connsiteY5" fmla="*/ 3502089 h 3502089"/>
              <a:gd name="connsiteX6" fmla="*/ 336988 w 9721609"/>
              <a:gd name="connsiteY6" fmla="*/ 3486047 h 3502089"/>
              <a:gd name="connsiteX7" fmla="*/ 93 w 9721609"/>
              <a:gd name="connsiteY7" fmla="*/ 3101025 h 3502089"/>
              <a:gd name="connsiteX8" fmla="*/ 93 w 9721609"/>
              <a:gd name="connsiteY8" fmla="*/ 325764 h 3502089"/>
              <a:gd name="connsiteX0" fmla="*/ 93 w 9721609"/>
              <a:gd name="connsiteY0" fmla="*/ 321618 h 3497943"/>
              <a:gd name="connsiteX1" fmla="*/ 304904 w 9721609"/>
              <a:gd name="connsiteY1" fmla="*/ 16807 h 3497943"/>
              <a:gd name="connsiteX2" fmla="*/ 9384714 w 9721609"/>
              <a:gd name="connsiteY2" fmla="*/ 765 h 3497943"/>
              <a:gd name="connsiteX3" fmla="*/ 9689524 w 9721609"/>
              <a:gd name="connsiteY3" fmla="*/ 289534 h 3497943"/>
              <a:gd name="connsiteX4" fmla="*/ 9721609 w 9721609"/>
              <a:gd name="connsiteY4" fmla="*/ 3161048 h 3497943"/>
              <a:gd name="connsiteX5" fmla="*/ 9368671 w 9721609"/>
              <a:gd name="connsiteY5" fmla="*/ 3497943 h 3497943"/>
              <a:gd name="connsiteX6" fmla="*/ 336988 w 9721609"/>
              <a:gd name="connsiteY6" fmla="*/ 3481901 h 3497943"/>
              <a:gd name="connsiteX7" fmla="*/ 93 w 9721609"/>
              <a:gd name="connsiteY7" fmla="*/ 3096879 h 3497943"/>
              <a:gd name="connsiteX8" fmla="*/ 93 w 9721609"/>
              <a:gd name="connsiteY8" fmla="*/ 321618 h 3497943"/>
              <a:gd name="connsiteX0" fmla="*/ 93 w 9721609"/>
              <a:gd name="connsiteY0" fmla="*/ 321618 h 3498707"/>
              <a:gd name="connsiteX1" fmla="*/ 304904 w 9721609"/>
              <a:gd name="connsiteY1" fmla="*/ 16807 h 3498707"/>
              <a:gd name="connsiteX2" fmla="*/ 9384714 w 9721609"/>
              <a:gd name="connsiteY2" fmla="*/ 765 h 3498707"/>
              <a:gd name="connsiteX3" fmla="*/ 9689524 w 9721609"/>
              <a:gd name="connsiteY3" fmla="*/ 289534 h 3498707"/>
              <a:gd name="connsiteX4" fmla="*/ 9721609 w 9721609"/>
              <a:gd name="connsiteY4" fmla="*/ 3209175 h 3498707"/>
              <a:gd name="connsiteX5" fmla="*/ 9368671 w 9721609"/>
              <a:gd name="connsiteY5" fmla="*/ 3497943 h 3498707"/>
              <a:gd name="connsiteX6" fmla="*/ 336988 w 9721609"/>
              <a:gd name="connsiteY6" fmla="*/ 3481901 h 3498707"/>
              <a:gd name="connsiteX7" fmla="*/ 93 w 9721609"/>
              <a:gd name="connsiteY7" fmla="*/ 3096879 h 3498707"/>
              <a:gd name="connsiteX8" fmla="*/ 93 w 9721609"/>
              <a:gd name="connsiteY8" fmla="*/ 321618 h 3498707"/>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481901 h 3514078"/>
              <a:gd name="connsiteX7" fmla="*/ 93 w 9723944"/>
              <a:gd name="connsiteY7" fmla="*/ 3096879 h 3514078"/>
              <a:gd name="connsiteX8" fmla="*/ 93 w 9723944"/>
              <a:gd name="connsiteY8" fmla="*/ 321618 h 35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44" h="3514078">
                <a:moveTo>
                  <a:pt x="93" y="321618"/>
                </a:moveTo>
                <a:cubicBezTo>
                  <a:pt x="93" y="2659"/>
                  <a:pt x="-14055" y="16807"/>
                  <a:pt x="304904" y="16807"/>
                </a:cubicBezTo>
                <a:lnTo>
                  <a:pt x="9384714" y="765"/>
                </a:lnTo>
                <a:cubicBezTo>
                  <a:pt x="9703673" y="765"/>
                  <a:pt x="9689524" y="-29425"/>
                  <a:pt x="9689524" y="289534"/>
                </a:cubicBezTo>
                <a:cubicBezTo>
                  <a:pt x="9694871" y="1236011"/>
                  <a:pt x="9716262" y="2262698"/>
                  <a:pt x="9721609" y="3209175"/>
                </a:cubicBezTo>
                <a:cubicBezTo>
                  <a:pt x="9721609" y="3528134"/>
                  <a:pt x="9767841" y="3513985"/>
                  <a:pt x="9448882" y="3513985"/>
                </a:cubicBezTo>
                <a:lnTo>
                  <a:pt x="336988" y="3481901"/>
                </a:lnTo>
                <a:cubicBezTo>
                  <a:pt x="18029" y="3481901"/>
                  <a:pt x="93" y="3528132"/>
                  <a:pt x="93" y="3096879"/>
                </a:cubicBezTo>
                <a:lnTo>
                  <a:pt x="93" y="321618"/>
                </a:ln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3BC723-CC3D-85C2-1151-37DD66EED191}"/>
              </a:ext>
            </a:extLst>
          </p:cNvPr>
          <p:cNvSpPr txBox="1">
            <a:spLocks/>
          </p:cNvSpPr>
          <p:nvPr/>
        </p:nvSpPr>
        <p:spPr>
          <a:xfrm>
            <a:off x="873180" y="534145"/>
            <a:ext cx="8193907"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Sales Conversation and </a:t>
            </a:r>
            <a:r>
              <a:rPr lang="en-US" sz="3500" b="1" dirty="0">
                <a:solidFill>
                  <a:srgbClr val="FF553E"/>
                </a:solidFill>
                <a:latin typeface="Arial"/>
                <a:cs typeface="Arial"/>
              </a:rPr>
              <a:t>Pitch</a:t>
            </a:r>
            <a:r>
              <a:rPr lang="en-US" sz="3500" b="1" dirty="0">
                <a:latin typeface="Arial"/>
                <a:cs typeface="Arial"/>
              </a:rPr>
              <a:t> </a:t>
            </a:r>
            <a:r>
              <a:rPr lang="en-US" sz="3500" b="1" dirty="0">
                <a:solidFill>
                  <a:schemeClr val="accent3"/>
                </a:solidFill>
                <a:latin typeface="Arial"/>
                <a:cs typeface="Arial"/>
              </a:rPr>
              <a:t>Hooks</a:t>
            </a:r>
            <a:endParaRPr lang="en-US" sz="3500" b="1" dirty="0">
              <a:solidFill>
                <a:schemeClr val="accent3"/>
              </a:solidFill>
            </a:endParaRPr>
          </a:p>
        </p:txBody>
      </p:sp>
      <p:sp>
        <p:nvSpPr>
          <p:cNvPr id="2" name="TextBox 1">
            <a:extLst>
              <a:ext uri="{FF2B5EF4-FFF2-40B4-BE49-F238E27FC236}">
                <a16:creationId xmlns:a16="http://schemas.microsoft.com/office/drawing/2014/main" id="{EF8E7E05-3F10-42B7-C31E-029F7268DF2F}"/>
              </a:ext>
            </a:extLst>
          </p:cNvPr>
          <p:cNvSpPr txBox="1"/>
          <p:nvPr/>
        </p:nvSpPr>
        <p:spPr>
          <a:xfrm>
            <a:off x="1361243" y="1780897"/>
            <a:ext cx="9088967" cy="4154984"/>
          </a:xfrm>
          <a:prstGeom prst="rect">
            <a:avLst/>
          </a:prstGeom>
          <a:noFill/>
        </p:spPr>
        <p:txBody>
          <a:bodyPr wrap="square">
            <a:spAutoFit/>
          </a:bodyPr>
          <a:lstStyle/>
          <a:p>
            <a:r>
              <a:rPr lang="en-GB" sz="2400" b="1" dirty="0">
                <a:solidFill>
                  <a:srgbClr val="FF553E"/>
                </a:solidFill>
              </a:rPr>
              <a:t>Digital Risk Protection – Stop Brand &amp; Infrastructure Impersonation</a:t>
            </a:r>
          </a:p>
          <a:p>
            <a:endParaRPr lang="en-GB" sz="2000" b="1" dirty="0">
              <a:solidFill>
                <a:schemeClr val="bg1"/>
              </a:solidFill>
            </a:endParaRPr>
          </a:p>
          <a:p>
            <a:r>
              <a:rPr lang="en-GB" sz="2000" b="1" dirty="0">
                <a:solidFill>
                  <a:schemeClr val="bg1"/>
                </a:solidFill>
              </a:rPr>
              <a:t>Opening Question:</a:t>
            </a:r>
            <a:r>
              <a:rPr lang="en-GB" sz="2000" dirty="0">
                <a:solidFill>
                  <a:schemeClr val="bg1"/>
                </a:solidFill>
              </a:rPr>
              <a:t> </a:t>
            </a:r>
            <a:r>
              <a:rPr lang="en-GB" sz="2000" i="1" dirty="0">
                <a:solidFill>
                  <a:schemeClr val="bg1"/>
                </a:solidFill>
              </a:rPr>
              <a:t>How confident are you in detecting adversary-controlled domains before they are weaponized against your organization?</a:t>
            </a:r>
          </a:p>
          <a:p>
            <a:endParaRPr lang="en-GB" sz="2000" i="1" dirty="0">
              <a:solidFill>
                <a:schemeClr val="bg1"/>
              </a:solidFill>
            </a:endParaRPr>
          </a:p>
          <a:p>
            <a:r>
              <a:rPr lang="en-GB" sz="2000" i="1" dirty="0">
                <a:solidFill>
                  <a:schemeClr val="bg1"/>
                </a:solidFill>
              </a:rPr>
              <a:t>[What would the financial impact be if your brand was used in phishing or financial fraud activities]</a:t>
            </a:r>
          </a:p>
          <a:p>
            <a:endParaRPr lang="en-GB" sz="2000" dirty="0">
              <a:solidFill>
                <a:schemeClr val="bg1"/>
              </a:solidFill>
            </a:endParaRPr>
          </a:p>
          <a:p>
            <a:r>
              <a:rPr lang="en-GB" sz="2000" b="1" dirty="0">
                <a:solidFill>
                  <a:schemeClr val="bg1"/>
                </a:solidFill>
              </a:rPr>
              <a:t>Sales Hook:</a:t>
            </a:r>
            <a:r>
              <a:rPr lang="en-GB" sz="2000" dirty="0">
                <a:solidFill>
                  <a:schemeClr val="bg1"/>
                </a:solidFill>
              </a:rPr>
              <a:t> Adversaries </a:t>
            </a:r>
            <a:r>
              <a:rPr lang="en-GB" sz="2000" b="1" dirty="0">
                <a:solidFill>
                  <a:schemeClr val="bg1"/>
                </a:solidFill>
              </a:rPr>
              <a:t>register lookalike domains, manipulate DNS records, and exploit weak certificates</a:t>
            </a:r>
            <a:r>
              <a:rPr lang="en-GB" sz="2000" dirty="0">
                <a:solidFill>
                  <a:schemeClr val="bg1"/>
                </a:solidFill>
              </a:rPr>
              <a:t> to impersonate your brand and infrastructure. Silent Push continuously monitors </a:t>
            </a:r>
            <a:r>
              <a:rPr lang="en-GB" sz="2000" b="1" dirty="0">
                <a:solidFill>
                  <a:schemeClr val="bg1"/>
                </a:solidFill>
              </a:rPr>
              <a:t>changes to public DNS records</a:t>
            </a:r>
            <a:r>
              <a:rPr lang="en-GB" sz="2000" dirty="0">
                <a:solidFill>
                  <a:schemeClr val="bg1"/>
                </a:solidFill>
              </a:rPr>
              <a:t>, giving your team the visibility to </a:t>
            </a:r>
            <a:r>
              <a:rPr lang="en-GB" sz="2000" b="1" dirty="0">
                <a:solidFill>
                  <a:schemeClr val="bg1"/>
                </a:solidFill>
              </a:rPr>
              <a:t>neutralize threats before they become phishing, spoofing, or malware delivery platforms</a:t>
            </a:r>
            <a:r>
              <a:rPr lang="en-GB" sz="2000" dirty="0">
                <a:solidFill>
                  <a:schemeClr val="bg1"/>
                </a:solidFill>
              </a:rPr>
              <a:t>.</a:t>
            </a:r>
          </a:p>
        </p:txBody>
      </p:sp>
      <p:sp>
        <p:nvSpPr>
          <p:cNvPr id="8" name="Oval 7">
            <a:extLst>
              <a:ext uri="{FF2B5EF4-FFF2-40B4-BE49-F238E27FC236}">
                <a16:creationId xmlns:a16="http://schemas.microsoft.com/office/drawing/2014/main" id="{84467C48-9736-04D6-0511-85823A32C4E6}"/>
              </a:ext>
            </a:extLst>
          </p:cNvPr>
          <p:cNvSpPr/>
          <p:nvPr/>
        </p:nvSpPr>
        <p:spPr>
          <a:xfrm>
            <a:off x="10214609" y="3280856"/>
            <a:ext cx="1007706" cy="100770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adge Tm outline">
            <a:extLst>
              <a:ext uri="{FF2B5EF4-FFF2-40B4-BE49-F238E27FC236}">
                <a16:creationId xmlns:a16="http://schemas.microsoft.com/office/drawing/2014/main" id="{91B51CBE-9FDA-9B74-2D17-6C29F0A0FB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7041" y="3327509"/>
            <a:ext cx="914400" cy="914400"/>
          </a:xfrm>
          <a:prstGeom prst="rect">
            <a:avLst/>
          </a:prstGeom>
        </p:spPr>
      </p:pic>
    </p:spTree>
    <p:extLst>
      <p:ext uri="{BB962C8B-B14F-4D97-AF65-F5344CB8AC3E}">
        <p14:creationId xmlns:p14="http://schemas.microsoft.com/office/powerpoint/2010/main" val="143168463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69F7-58B9-0906-BB4C-D859F5BB8BD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6F59636-CB09-F1FA-B249-30AB638C186E}"/>
              </a:ext>
            </a:extLst>
          </p:cNvPr>
          <p:cNvSpPr/>
          <p:nvPr/>
        </p:nvSpPr>
        <p:spPr>
          <a:xfrm>
            <a:off x="1010559" y="1521547"/>
            <a:ext cx="9723944" cy="4510285"/>
          </a:xfrm>
          <a:custGeom>
            <a:avLst/>
            <a:gdLst>
              <a:gd name="connsiteX0" fmla="*/ 0 w 9705474"/>
              <a:gd name="connsiteY0" fmla="*/ 577527 h 3465094"/>
              <a:gd name="connsiteX1" fmla="*/ 577527 w 9705474"/>
              <a:gd name="connsiteY1" fmla="*/ 0 h 3465094"/>
              <a:gd name="connsiteX2" fmla="*/ 9127947 w 9705474"/>
              <a:gd name="connsiteY2" fmla="*/ 0 h 3465094"/>
              <a:gd name="connsiteX3" fmla="*/ 9705474 w 9705474"/>
              <a:gd name="connsiteY3" fmla="*/ 577527 h 3465094"/>
              <a:gd name="connsiteX4" fmla="*/ 9705474 w 9705474"/>
              <a:gd name="connsiteY4" fmla="*/ 2887567 h 3465094"/>
              <a:gd name="connsiteX5" fmla="*/ 9127947 w 9705474"/>
              <a:gd name="connsiteY5" fmla="*/ 3465094 h 3465094"/>
              <a:gd name="connsiteX6" fmla="*/ 577527 w 9705474"/>
              <a:gd name="connsiteY6" fmla="*/ 3465094 h 3465094"/>
              <a:gd name="connsiteX7" fmla="*/ 0 w 9705474"/>
              <a:gd name="connsiteY7" fmla="*/ 2887567 h 3465094"/>
              <a:gd name="connsiteX8" fmla="*/ 0 w 9705474"/>
              <a:gd name="connsiteY8" fmla="*/ 577527 h 3465094"/>
              <a:gd name="connsiteX0" fmla="*/ 93 w 9705567"/>
              <a:gd name="connsiteY0" fmla="*/ 577527 h 3465094"/>
              <a:gd name="connsiteX1" fmla="*/ 304904 w 9705567"/>
              <a:gd name="connsiteY1" fmla="*/ 16042 h 3465094"/>
              <a:gd name="connsiteX2" fmla="*/ 9128040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05567"/>
              <a:gd name="connsiteY0" fmla="*/ 577527 h 3465094"/>
              <a:gd name="connsiteX1" fmla="*/ 304904 w 9705567"/>
              <a:gd name="connsiteY1" fmla="*/ 16042 h 3465094"/>
              <a:gd name="connsiteX2" fmla="*/ 9384714 w 9705567"/>
              <a:gd name="connsiteY2" fmla="*/ 0 h 3465094"/>
              <a:gd name="connsiteX3" fmla="*/ 9705567 w 9705567"/>
              <a:gd name="connsiteY3" fmla="*/ 577527 h 3465094"/>
              <a:gd name="connsiteX4" fmla="*/ 9705567 w 9705567"/>
              <a:gd name="connsiteY4" fmla="*/ 2887567 h 3465094"/>
              <a:gd name="connsiteX5" fmla="*/ 9128040 w 9705567"/>
              <a:gd name="connsiteY5" fmla="*/ 3465094 h 3465094"/>
              <a:gd name="connsiteX6" fmla="*/ 577620 w 9705567"/>
              <a:gd name="connsiteY6" fmla="*/ 3465094 h 3465094"/>
              <a:gd name="connsiteX7" fmla="*/ 93 w 9705567"/>
              <a:gd name="connsiteY7" fmla="*/ 2887567 h 3465094"/>
              <a:gd name="connsiteX8" fmla="*/ 93 w 9705567"/>
              <a:gd name="connsiteY8" fmla="*/ 577527 h 3465094"/>
              <a:gd name="connsiteX0" fmla="*/ 93 w 9710478"/>
              <a:gd name="connsiteY0" fmla="*/ 577527 h 3481136"/>
              <a:gd name="connsiteX1" fmla="*/ 304904 w 9710478"/>
              <a:gd name="connsiteY1" fmla="*/ 16042 h 3481136"/>
              <a:gd name="connsiteX2" fmla="*/ 9384714 w 9710478"/>
              <a:gd name="connsiteY2" fmla="*/ 0 h 3481136"/>
              <a:gd name="connsiteX3" fmla="*/ 9705567 w 9710478"/>
              <a:gd name="connsiteY3" fmla="*/ 577527 h 3481136"/>
              <a:gd name="connsiteX4" fmla="*/ 9705567 w 9710478"/>
              <a:gd name="connsiteY4" fmla="*/ 2887567 h 3481136"/>
              <a:gd name="connsiteX5" fmla="*/ 9448882 w 9710478"/>
              <a:gd name="connsiteY5" fmla="*/ 3481136 h 3481136"/>
              <a:gd name="connsiteX6" fmla="*/ 577620 w 9710478"/>
              <a:gd name="connsiteY6" fmla="*/ 3465094 h 3481136"/>
              <a:gd name="connsiteX7" fmla="*/ 93 w 9710478"/>
              <a:gd name="connsiteY7" fmla="*/ 2887567 h 3481136"/>
              <a:gd name="connsiteX8" fmla="*/ 93 w 9710478"/>
              <a:gd name="connsiteY8" fmla="*/ 577527 h 3481136"/>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577620 w 9705567"/>
              <a:gd name="connsiteY6" fmla="*/ 3465094 h 3497178"/>
              <a:gd name="connsiteX7" fmla="*/ 93 w 9705567"/>
              <a:gd name="connsiteY7" fmla="*/ 2887567 h 3497178"/>
              <a:gd name="connsiteX8" fmla="*/ 93 w 9705567"/>
              <a:gd name="connsiteY8" fmla="*/ 577527 h 3497178"/>
              <a:gd name="connsiteX0" fmla="*/ 93 w 9705567"/>
              <a:gd name="connsiteY0" fmla="*/ 577527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577527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2887567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417106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417106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577527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05567"/>
              <a:gd name="connsiteY0" fmla="*/ 320853 h 3497178"/>
              <a:gd name="connsiteX1" fmla="*/ 304904 w 9705567"/>
              <a:gd name="connsiteY1" fmla="*/ 16042 h 3497178"/>
              <a:gd name="connsiteX2" fmla="*/ 9384714 w 9705567"/>
              <a:gd name="connsiteY2" fmla="*/ 0 h 3497178"/>
              <a:gd name="connsiteX3" fmla="*/ 9705567 w 9705567"/>
              <a:gd name="connsiteY3" fmla="*/ 320853 h 3497178"/>
              <a:gd name="connsiteX4" fmla="*/ 9705567 w 9705567"/>
              <a:gd name="connsiteY4" fmla="*/ 2887567 h 3497178"/>
              <a:gd name="connsiteX5" fmla="*/ 9368671 w 9705567"/>
              <a:gd name="connsiteY5" fmla="*/ 3497178 h 3497178"/>
              <a:gd name="connsiteX6" fmla="*/ 336988 w 9705567"/>
              <a:gd name="connsiteY6" fmla="*/ 3481136 h 3497178"/>
              <a:gd name="connsiteX7" fmla="*/ 93 w 9705567"/>
              <a:gd name="connsiteY7" fmla="*/ 3096114 h 3497178"/>
              <a:gd name="connsiteX8" fmla="*/ 93 w 9705567"/>
              <a:gd name="connsiteY8" fmla="*/ 320853 h 3497178"/>
              <a:gd name="connsiteX0" fmla="*/ 93 w 9721609"/>
              <a:gd name="connsiteY0" fmla="*/ 320853 h 3497178"/>
              <a:gd name="connsiteX1" fmla="*/ 304904 w 9721609"/>
              <a:gd name="connsiteY1" fmla="*/ 16042 h 3497178"/>
              <a:gd name="connsiteX2" fmla="*/ 9384714 w 9721609"/>
              <a:gd name="connsiteY2" fmla="*/ 0 h 3497178"/>
              <a:gd name="connsiteX3" fmla="*/ 9705567 w 9721609"/>
              <a:gd name="connsiteY3" fmla="*/ 320853 h 3497178"/>
              <a:gd name="connsiteX4" fmla="*/ 9721609 w 9721609"/>
              <a:gd name="connsiteY4" fmla="*/ 3160283 h 3497178"/>
              <a:gd name="connsiteX5" fmla="*/ 9368671 w 9721609"/>
              <a:gd name="connsiteY5" fmla="*/ 3497178 h 3497178"/>
              <a:gd name="connsiteX6" fmla="*/ 336988 w 9721609"/>
              <a:gd name="connsiteY6" fmla="*/ 3481136 h 3497178"/>
              <a:gd name="connsiteX7" fmla="*/ 93 w 9721609"/>
              <a:gd name="connsiteY7" fmla="*/ 3096114 h 3497178"/>
              <a:gd name="connsiteX8" fmla="*/ 93 w 9721609"/>
              <a:gd name="connsiteY8" fmla="*/ 320853 h 3497178"/>
              <a:gd name="connsiteX0" fmla="*/ 93 w 9721609"/>
              <a:gd name="connsiteY0" fmla="*/ 325764 h 3502089"/>
              <a:gd name="connsiteX1" fmla="*/ 304904 w 9721609"/>
              <a:gd name="connsiteY1" fmla="*/ 20953 h 3502089"/>
              <a:gd name="connsiteX2" fmla="*/ 9384714 w 9721609"/>
              <a:gd name="connsiteY2" fmla="*/ 4911 h 3502089"/>
              <a:gd name="connsiteX3" fmla="*/ 9705567 w 9721609"/>
              <a:gd name="connsiteY3" fmla="*/ 261596 h 3502089"/>
              <a:gd name="connsiteX4" fmla="*/ 9721609 w 9721609"/>
              <a:gd name="connsiteY4" fmla="*/ 3165194 h 3502089"/>
              <a:gd name="connsiteX5" fmla="*/ 9368671 w 9721609"/>
              <a:gd name="connsiteY5" fmla="*/ 3502089 h 3502089"/>
              <a:gd name="connsiteX6" fmla="*/ 336988 w 9721609"/>
              <a:gd name="connsiteY6" fmla="*/ 3486047 h 3502089"/>
              <a:gd name="connsiteX7" fmla="*/ 93 w 9721609"/>
              <a:gd name="connsiteY7" fmla="*/ 3101025 h 3502089"/>
              <a:gd name="connsiteX8" fmla="*/ 93 w 9721609"/>
              <a:gd name="connsiteY8" fmla="*/ 325764 h 3502089"/>
              <a:gd name="connsiteX0" fmla="*/ 93 w 9721609"/>
              <a:gd name="connsiteY0" fmla="*/ 321618 h 3497943"/>
              <a:gd name="connsiteX1" fmla="*/ 304904 w 9721609"/>
              <a:gd name="connsiteY1" fmla="*/ 16807 h 3497943"/>
              <a:gd name="connsiteX2" fmla="*/ 9384714 w 9721609"/>
              <a:gd name="connsiteY2" fmla="*/ 765 h 3497943"/>
              <a:gd name="connsiteX3" fmla="*/ 9689524 w 9721609"/>
              <a:gd name="connsiteY3" fmla="*/ 289534 h 3497943"/>
              <a:gd name="connsiteX4" fmla="*/ 9721609 w 9721609"/>
              <a:gd name="connsiteY4" fmla="*/ 3161048 h 3497943"/>
              <a:gd name="connsiteX5" fmla="*/ 9368671 w 9721609"/>
              <a:gd name="connsiteY5" fmla="*/ 3497943 h 3497943"/>
              <a:gd name="connsiteX6" fmla="*/ 336988 w 9721609"/>
              <a:gd name="connsiteY6" fmla="*/ 3481901 h 3497943"/>
              <a:gd name="connsiteX7" fmla="*/ 93 w 9721609"/>
              <a:gd name="connsiteY7" fmla="*/ 3096879 h 3497943"/>
              <a:gd name="connsiteX8" fmla="*/ 93 w 9721609"/>
              <a:gd name="connsiteY8" fmla="*/ 321618 h 3497943"/>
              <a:gd name="connsiteX0" fmla="*/ 93 w 9721609"/>
              <a:gd name="connsiteY0" fmla="*/ 321618 h 3498707"/>
              <a:gd name="connsiteX1" fmla="*/ 304904 w 9721609"/>
              <a:gd name="connsiteY1" fmla="*/ 16807 h 3498707"/>
              <a:gd name="connsiteX2" fmla="*/ 9384714 w 9721609"/>
              <a:gd name="connsiteY2" fmla="*/ 765 h 3498707"/>
              <a:gd name="connsiteX3" fmla="*/ 9689524 w 9721609"/>
              <a:gd name="connsiteY3" fmla="*/ 289534 h 3498707"/>
              <a:gd name="connsiteX4" fmla="*/ 9721609 w 9721609"/>
              <a:gd name="connsiteY4" fmla="*/ 3209175 h 3498707"/>
              <a:gd name="connsiteX5" fmla="*/ 9368671 w 9721609"/>
              <a:gd name="connsiteY5" fmla="*/ 3497943 h 3498707"/>
              <a:gd name="connsiteX6" fmla="*/ 336988 w 9721609"/>
              <a:gd name="connsiteY6" fmla="*/ 3481901 h 3498707"/>
              <a:gd name="connsiteX7" fmla="*/ 93 w 9721609"/>
              <a:gd name="connsiteY7" fmla="*/ 3096879 h 3498707"/>
              <a:gd name="connsiteX8" fmla="*/ 93 w 9721609"/>
              <a:gd name="connsiteY8" fmla="*/ 321618 h 3498707"/>
              <a:gd name="connsiteX0" fmla="*/ 93 w 9723944"/>
              <a:gd name="connsiteY0" fmla="*/ 321618 h 3514078"/>
              <a:gd name="connsiteX1" fmla="*/ 304904 w 9723944"/>
              <a:gd name="connsiteY1" fmla="*/ 16807 h 3514078"/>
              <a:gd name="connsiteX2" fmla="*/ 9384714 w 9723944"/>
              <a:gd name="connsiteY2" fmla="*/ 765 h 3514078"/>
              <a:gd name="connsiteX3" fmla="*/ 9689524 w 9723944"/>
              <a:gd name="connsiteY3" fmla="*/ 289534 h 3514078"/>
              <a:gd name="connsiteX4" fmla="*/ 9721609 w 9723944"/>
              <a:gd name="connsiteY4" fmla="*/ 3209175 h 3514078"/>
              <a:gd name="connsiteX5" fmla="*/ 9448882 w 9723944"/>
              <a:gd name="connsiteY5" fmla="*/ 3513985 h 3514078"/>
              <a:gd name="connsiteX6" fmla="*/ 336988 w 9723944"/>
              <a:gd name="connsiteY6" fmla="*/ 3481901 h 3514078"/>
              <a:gd name="connsiteX7" fmla="*/ 93 w 9723944"/>
              <a:gd name="connsiteY7" fmla="*/ 3096879 h 3514078"/>
              <a:gd name="connsiteX8" fmla="*/ 93 w 9723944"/>
              <a:gd name="connsiteY8" fmla="*/ 321618 h 35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44" h="3514078">
                <a:moveTo>
                  <a:pt x="93" y="321618"/>
                </a:moveTo>
                <a:cubicBezTo>
                  <a:pt x="93" y="2659"/>
                  <a:pt x="-14055" y="16807"/>
                  <a:pt x="304904" y="16807"/>
                </a:cubicBezTo>
                <a:lnTo>
                  <a:pt x="9384714" y="765"/>
                </a:lnTo>
                <a:cubicBezTo>
                  <a:pt x="9703673" y="765"/>
                  <a:pt x="9689524" y="-29425"/>
                  <a:pt x="9689524" y="289534"/>
                </a:cubicBezTo>
                <a:cubicBezTo>
                  <a:pt x="9694871" y="1236011"/>
                  <a:pt x="9716262" y="2262698"/>
                  <a:pt x="9721609" y="3209175"/>
                </a:cubicBezTo>
                <a:cubicBezTo>
                  <a:pt x="9721609" y="3528134"/>
                  <a:pt x="9767841" y="3513985"/>
                  <a:pt x="9448882" y="3513985"/>
                </a:cubicBezTo>
                <a:lnTo>
                  <a:pt x="336988" y="3481901"/>
                </a:lnTo>
                <a:cubicBezTo>
                  <a:pt x="18029" y="3481901"/>
                  <a:pt x="93" y="3528132"/>
                  <a:pt x="93" y="3096879"/>
                </a:cubicBezTo>
                <a:lnTo>
                  <a:pt x="93" y="321618"/>
                </a:ln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3BC723-CC3D-85C2-1151-37DD66EED191}"/>
              </a:ext>
            </a:extLst>
          </p:cNvPr>
          <p:cNvSpPr txBox="1">
            <a:spLocks/>
          </p:cNvSpPr>
          <p:nvPr/>
        </p:nvSpPr>
        <p:spPr>
          <a:xfrm>
            <a:off x="873180" y="534145"/>
            <a:ext cx="8193907"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Sales Conversation and </a:t>
            </a:r>
            <a:r>
              <a:rPr lang="en-US" sz="3500" b="1" dirty="0">
                <a:solidFill>
                  <a:srgbClr val="FF553E"/>
                </a:solidFill>
                <a:latin typeface="Arial"/>
                <a:cs typeface="Arial"/>
              </a:rPr>
              <a:t>Pitch</a:t>
            </a:r>
            <a:r>
              <a:rPr lang="en-US" sz="3500" b="1" dirty="0">
                <a:latin typeface="Arial"/>
                <a:cs typeface="Arial"/>
              </a:rPr>
              <a:t> </a:t>
            </a:r>
            <a:r>
              <a:rPr lang="en-US" sz="3500" b="1" dirty="0">
                <a:solidFill>
                  <a:schemeClr val="accent3"/>
                </a:solidFill>
                <a:latin typeface="Arial"/>
                <a:cs typeface="Arial"/>
              </a:rPr>
              <a:t>Hooks</a:t>
            </a:r>
            <a:endParaRPr lang="en-US" sz="3500" b="1" dirty="0">
              <a:solidFill>
                <a:schemeClr val="accent3"/>
              </a:solidFill>
            </a:endParaRPr>
          </a:p>
        </p:txBody>
      </p:sp>
      <p:sp>
        <p:nvSpPr>
          <p:cNvPr id="2" name="TextBox 1">
            <a:extLst>
              <a:ext uri="{FF2B5EF4-FFF2-40B4-BE49-F238E27FC236}">
                <a16:creationId xmlns:a16="http://schemas.microsoft.com/office/drawing/2014/main" id="{EF8E7E05-3F10-42B7-C31E-029F7268DF2F}"/>
              </a:ext>
            </a:extLst>
          </p:cNvPr>
          <p:cNvSpPr txBox="1"/>
          <p:nvPr/>
        </p:nvSpPr>
        <p:spPr>
          <a:xfrm>
            <a:off x="1361243" y="1780897"/>
            <a:ext cx="9088967" cy="3847207"/>
          </a:xfrm>
          <a:prstGeom prst="rect">
            <a:avLst/>
          </a:prstGeom>
          <a:noFill/>
        </p:spPr>
        <p:txBody>
          <a:bodyPr wrap="square">
            <a:spAutoFit/>
          </a:bodyPr>
          <a:lstStyle/>
          <a:p>
            <a:r>
              <a:rPr lang="en-GB" sz="2400" b="1" dirty="0">
                <a:solidFill>
                  <a:srgbClr val="FF553E"/>
                </a:solidFill>
              </a:rPr>
              <a:t>Seamless Integration &amp; Automation – Intelligence That Works for You</a:t>
            </a:r>
          </a:p>
          <a:p>
            <a:endParaRPr lang="en-GB" sz="2000" b="1" dirty="0">
              <a:solidFill>
                <a:schemeClr val="bg1"/>
              </a:solidFill>
            </a:endParaRPr>
          </a:p>
          <a:p>
            <a:r>
              <a:rPr lang="en-GB" sz="2000" b="1" dirty="0">
                <a:solidFill>
                  <a:schemeClr val="bg1"/>
                </a:solidFill>
              </a:rPr>
              <a:t>Opening Question:</a:t>
            </a:r>
            <a:r>
              <a:rPr lang="en-GB" sz="2000" dirty="0">
                <a:solidFill>
                  <a:schemeClr val="bg1"/>
                </a:solidFill>
              </a:rPr>
              <a:t> </a:t>
            </a:r>
            <a:r>
              <a:rPr lang="en-GB" sz="2000" i="1" dirty="0">
                <a:solidFill>
                  <a:schemeClr val="bg1"/>
                </a:solidFill>
              </a:rPr>
              <a:t>How easily can your team integrate and operationalize new intelligence feeds into your security stack? </a:t>
            </a:r>
          </a:p>
          <a:p>
            <a:endParaRPr lang="en-GB" sz="2000" i="1" dirty="0">
              <a:solidFill>
                <a:schemeClr val="bg1"/>
              </a:solidFill>
            </a:endParaRPr>
          </a:p>
          <a:p>
            <a:r>
              <a:rPr lang="en-GB" sz="2000" i="1" dirty="0">
                <a:solidFill>
                  <a:schemeClr val="bg1"/>
                </a:solidFill>
              </a:rPr>
              <a:t>[Could your team achieve better and higher quality results with the automation of higher value threat intelligence feeds being integrated into your tech stack]</a:t>
            </a:r>
          </a:p>
          <a:p>
            <a:endParaRPr lang="en-GB" sz="2000" dirty="0">
              <a:solidFill>
                <a:schemeClr val="bg1"/>
              </a:solidFill>
            </a:endParaRPr>
          </a:p>
          <a:p>
            <a:r>
              <a:rPr lang="en-GB" sz="2000" b="1" dirty="0">
                <a:solidFill>
                  <a:schemeClr val="bg1"/>
                </a:solidFill>
              </a:rPr>
              <a:t>Sales Hook:</a:t>
            </a:r>
            <a:r>
              <a:rPr lang="en-GB" sz="2000" dirty="0">
                <a:solidFill>
                  <a:schemeClr val="bg1"/>
                </a:solidFill>
              </a:rPr>
              <a:t> Silent Push delivers </a:t>
            </a:r>
            <a:r>
              <a:rPr lang="en-GB" sz="2000" b="1" dirty="0">
                <a:solidFill>
                  <a:schemeClr val="bg1"/>
                </a:solidFill>
              </a:rPr>
              <a:t>curated threat intelligence feeds</a:t>
            </a:r>
            <a:r>
              <a:rPr lang="en-GB" sz="2000" dirty="0">
                <a:solidFill>
                  <a:schemeClr val="bg1"/>
                </a:solidFill>
              </a:rPr>
              <a:t> that seamlessly integrate into your </a:t>
            </a:r>
            <a:r>
              <a:rPr lang="en-GB" sz="2000" b="1" dirty="0">
                <a:solidFill>
                  <a:schemeClr val="bg1"/>
                </a:solidFill>
              </a:rPr>
              <a:t>existing security stack</a:t>
            </a:r>
            <a:r>
              <a:rPr lang="en-GB" sz="2000" dirty="0">
                <a:solidFill>
                  <a:schemeClr val="bg1"/>
                </a:solidFill>
              </a:rPr>
              <a:t> via our </a:t>
            </a:r>
            <a:r>
              <a:rPr lang="en-GB" sz="2000" b="1" dirty="0">
                <a:solidFill>
                  <a:schemeClr val="bg1"/>
                </a:solidFill>
              </a:rPr>
              <a:t>console or API</a:t>
            </a:r>
            <a:r>
              <a:rPr lang="en-GB" sz="2000" dirty="0">
                <a:solidFill>
                  <a:schemeClr val="bg1"/>
                </a:solidFill>
              </a:rPr>
              <a:t>. Automate threat intelligence workflows, </a:t>
            </a:r>
            <a:r>
              <a:rPr lang="en-GB" sz="2000" b="1" dirty="0">
                <a:solidFill>
                  <a:schemeClr val="bg1"/>
                </a:solidFill>
              </a:rPr>
              <a:t>eliminate manual overhead</a:t>
            </a:r>
            <a:r>
              <a:rPr lang="en-GB" sz="2000" dirty="0">
                <a:solidFill>
                  <a:schemeClr val="bg1"/>
                </a:solidFill>
              </a:rPr>
              <a:t>, and let your team focus on </a:t>
            </a:r>
            <a:r>
              <a:rPr lang="en-GB" sz="2000" b="1" dirty="0" err="1">
                <a:solidFill>
                  <a:schemeClr val="bg1"/>
                </a:solidFill>
              </a:rPr>
              <a:t>analyzing</a:t>
            </a:r>
            <a:r>
              <a:rPr lang="en-GB" sz="2000" b="1" dirty="0">
                <a:solidFill>
                  <a:schemeClr val="bg1"/>
                </a:solidFill>
              </a:rPr>
              <a:t> and stopping threats—not just managing feeds</a:t>
            </a:r>
            <a:r>
              <a:rPr lang="en-GB" sz="2000" dirty="0">
                <a:solidFill>
                  <a:schemeClr val="bg1"/>
                </a:solidFill>
              </a:rPr>
              <a:t>.</a:t>
            </a:r>
          </a:p>
        </p:txBody>
      </p:sp>
      <p:sp>
        <p:nvSpPr>
          <p:cNvPr id="6" name="Oval 5">
            <a:extLst>
              <a:ext uri="{FF2B5EF4-FFF2-40B4-BE49-F238E27FC236}">
                <a16:creationId xmlns:a16="http://schemas.microsoft.com/office/drawing/2014/main" id="{3CB95A50-69C8-1122-3610-4207D70CE013}"/>
              </a:ext>
            </a:extLst>
          </p:cNvPr>
          <p:cNvSpPr/>
          <p:nvPr/>
        </p:nvSpPr>
        <p:spPr>
          <a:xfrm>
            <a:off x="10214609" y="3280856"/>
            <a:ext cx="1007706" cy="100770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Database outline">
            <a:extLst>
              <a:ext uri="{FF2B5EF4-FFF2-40B4-BE49-F238E27FC236}">
                <a16:creationId xmlns:a16="http://schemas.microsoft.com/office/drawing/2014/main" id="{AFB53483-3C75-8310-BC1E-92687CF45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228" y="3421781"/>
            <a:ext cx="666468" cy="666468"/>
          </a:xfrm>
          <a:prstGeom prst="rect">
            <a:avLst/>
          </a:prstGeom>
        </p:spPr>
      </p:pic>
    </p:spTree>
    <p:extLst>
      <p:ext uri="{BB962C8B-B14F-4D97-AF65-F5344CB8AC3E}">
        <p14:creationId xmlns:p14="http://schemas.microsoft.com/office/powerpoint/2010/main" val="362358112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BE5A19-B267-2277-55CC-4038ABCD3BF7}"/>
              </a:ext>
            </a:extLst>
          </p:cNvPr>
          <p:cNvSpPr>
            <a:spLocks noGrp="1"/>
          </p:cNvSpPr>
          <p:nvPr>
            <p:ph type="ctrTitle"/>
          </p:nvPr>
        </p:nvSpPr>
        <p:spPr>
          <a:xfrm>
            <a:off x="5191214" y="1123894"/>
            <a:ext cx="6359047" cy="4610212"/>
          </a:xfrm>
        </p:spPr>
        <p:txBody>
          <a:bodyPr/>
          <a:lstStyle/>
          <a:p>
            <a:pPr algn="l"/>
            <a:r>
              <a:rPr lang="en-US" dirty="0">
                <a:latin typeface="Share Tech Mono" panose="020B0509050000020004" pitchFamily="49" charset="77"/>
              </a:rPr>
              <a:t>THANK YOU!</a:t>
            </a:r>
            <a:br>
              <a:rPr lang="en-US" sz="3200" b="1" dirty="0">
                <a:latin typeface="Hanken Grotesk" pitchFamily="2" charset="77"/>
              </a:rPr>
            </a:br>
            <a:br>
              <a:rPr lang="en-US" sz="3200" b="1" dirty="0">
                <a:latin typeface="Hanken Grotesk" pitchFamily="2" charset="77"/>
              </a:rPr>
            </a:br>
            <a:br>
              <a:rPr lang="en-US" sz="3200" b="1" dirty="0">
                <a:latin typeface="Hanken Grotesk" pitchFamily="2" charset="77"/>
              </a:rPr>
            </a:br>
            <a:r>
              <a:rPr lang="en-US" sz="3200" dirty="0">
                <a:latin typeface="Hanken Grotesk" pitchFamily="2" charset="77"/>
              </a:rPr>
              <a:t>Your personal contact:</a:t>
            </a:r>
            <a:br>
              <a:rPr lang="en-US" sz="3200" dirty="0">
                <a:latin typeface="Hanken Grotesk" pitchFamily="2" charset="77"/>
              </a:rPr>
            </a:br>
            <a:br>
              <a:rPr lang="en-US" sz="3200" dirty="0">
                <a:latin typeface="Hanken Grotesk" pitchFamily="2" charset="77"/>
              </a:rPr>
            </a:br>
            <a:r>
              <a:rPr lang="en-US" sz="3200" dirty="0">
                <a:latin typeface="Hanken Grotesk" pitchFamily="2" charset="77"/>
              </a:rPr>
              <a:t>Bradley Taylor</a:t>
            </a:r>
            <a:br>
              <a:rPr lang="en-US" sz="3200" dirty="0">
                <a:latin typeface="Hanken Grotesk" pitchFamily="2" charset="77"/>
              </a:rPr>
            </a:br>
            <a:r>
              <a:rPr lang="en-US" sz="3200" dirty="0">
                <a:latin typeface="Hanken Grotesk" pitchFamily="2" charset="77"/>
              </a:rPr>
              <a:t>Global Partnerships and Alliances</a:t>
            </a:r>
            <a:br>
              <a:rPr lang="en-US" sz="3200" dirty="0">
                <a:latin typeface="Hanken Grotesk" pitchFamily="2" charset="77"/>
              </a:rPr>
            </a:br>
            <a:r>
              <a:rPr lang="en-US" sz="3200" dirty="0">
                <a:latin typeface="Hanken Grotesk" pitchFamily="2" charset="77"/>
                <a:hlinkClick r:id="rId2"/>
              </a:rPr>
              <a:t>btaylor@silentpush.com</a:t>
            </a:r>
            <a:br>
              <a:rPr lang="en-US" sz="3200" dirty="0">
                <a:latin typeface="Hanken Grotesk" pitchFamily="2" charset="77"/>
              </a:rPr>
            </a:br>
            <a:r>
              <a:rPr lang="en-US" sz="3200" dirty="0">
                <a:latin typeface="Hanken Grotesk" pitchFamily="2" charset="77"/>
              </a:rPr>
              <a:t>+49 159 0189 4132</a:t>
            </a:r>
          </a:p>
        </p:txBody>
      </p:sp>
      <p:pic>
        <p:nvPicPr>
          <p:cNvPr id="6" name="Picture 5" descr="A blue arrow with black background&#10;&#10;Description automatically generated">
            <a:extLst>
              <a:ext uri="{FF2B5EF4-FFF2-40B4-BE49-F238E27FC236}">
                <a16:creationId xmlns:a16="http://schemas.microsoft.com/office/drawing/2014/main" id="{32062597-E13C-39E3-DDF9-0881030A7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21" y="1432954"/>
            <a:ext cx="4301152" cy="4301152"/>
          </a:xfrm>
          <a:prstGeom prst="rect">
            <a:avLst/>
          </a:prstGeom>
        </p:spPr>
      </p:pic>
    </p:spTree>
    <p:extLst>
      <p:ext uri="{BB962C8B-B14F-4D97-AF65-F5344CB8AC3E}">
        <p14:creationId xmlns:p14="http://schemas.microsoft.com/office/powerpoint/2010/main" val="3176900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ack and orange background&#10;&#10;Description automatically generated">
            <a:extLst>
              <a:ext uri="{FF2B5EF4-FFF2-40B4-BE49-F238E27FC236}">
                <a16:creationId xmlns:a16="http://schemas.microsoft.com/office/drawing/2014/main" id="{60AF709B-5522-EC9D-B66E-A632410DB8C8}"/>
              </a:ext>
            </a:extLst>
          </p:cNvPr>
          <p:cNvPicPr>
            <a:picLocks noChangeAspect="1"/>
          </p:cNvPicPr>
          <p:nvPr/>
        </p:nvPicPr>
        <p:blipFill>
          <a:blip r:embed="rId3">
            <a:alphaModFix amt="70000"/>
          </a:blip>
          <a:stretch>
            <a:fillRect/>
          </a:stretch>
        </p:blipFill>
        <p:spPr>
          <a:xfrm>
            <a:off x="-679613" y="-382283"/>
            <a:ext cx="12871613" cy="7240283"/>
          </a:xfrm>
          <a:prstGeom prst="rect">
            <a:avLst/>
          </a:prstGeom>
        </p:spPr>
      </p:pic>
      <p:cxnSp>
        <p:nvCxnSpPr>
          <p:cNvPr id="6" name="Straight Connector 5">
            <a:extLst>
              <a:ext uri="{FF2B5EF4-FFF2-40B4-BE49-F238E27FC236}">
                <a16:creationId xmlns:a16="http://schemas.microsoft.com/office/drawing/2014/main" id="{8E4B04FF-B266-AEC4-810B-92747A3EA852}"/>
              </a:ext>
            </a:extLst>
          </p:cNvPr>
          <p:cNvCxnSpPr>
            <a:cxnSpLocks/>
          </p:cNvCxnSpPr>
          <p:nvPr/>
        </p:nvCxnSpPr>
        <p:spPr>
          <a:xfrm flipH="1">
            <a:off x="-16042" y="4665626"/>
            <a:ext cx="12192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7B93EE2E-E008-1AE8-93FE-18D72EC57E85}"/>
              </a:ext>
            </a:extLst>
          </p:cNvPr>
          <p:cNvSpPr/>
          <p:nvPr/>
        </p:nvSpPr>
        <p:spPr>
          <a:xfrm>
            <a:off x="1359351" y="3816123"/>
            <a:ext cx="2922964" cy="1747114"/>
          </a:xfrm>
          <a:prstGeom prst="roundRect">
            <a:avLst>
              <a:gd name="adj" fmla="val 1780"/>
            </a:avLst>
          </a:prstGeom>
          <a:solidFill>
            <a:schemeClr val="accent6"/>
          </a:solidFill>
          <a:ln w="63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9" name="Rounded Rectangle 8">
            <a:extLst>
              <a:ext uri="{FF2B5EF4-FFF2-40B4-BE49-F238E27FC236}">
                <a16:creationId xmlns:a16="http://schemas.microsoft.com/office/drawing/2014/main" id="{7436FB09-2D69-9D83-CF15-C988B4341D76}"/>
              </a:ext>
            </a:extLst>
          </p:cNvPr>
          <p:cNvSpPr/>
          <p:nvPr/>
        </p:nvSpPr>
        <p:spPr>
          <a:xfrm>
            <a:off x="4753697" y="3821368"/>
            <a:ext cx="2922964" cy="1747114"/>
          </a:xfrm>
          <a:prstGeom prst="roundRect">
            <a:avLst>
              <a:gd name="adj" fmla="val 1780"/>
            </a:avLst>
          </a:prstGeom>
          <a:solidFill>
            <a:schemeClr val="accent6"/>
          </a:solidFill>
          <a:ln w="63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2"/>
              </a:solidFill>
              <a:latin typeface="Arial"/>
              <a:ea typeface="Calibri" panose="020F0502020204030204" pitchFamily="34" charset="0"/>
              <a:cs typeface="Arial"/>
            </a:endParaRPr>
          </a:p>
          <a:p>
            <a:pPr algn="ctr">
              <a:lnSpc>
                <a:spcPct val="114000"/>
              </a:lnSpc>
            </a:pPr>
            <a:endParaRPr lang="en-US" sz="1000" b="1" spc="200">
              <a:solidFill>
                <a:schemeClr val="accent2"/>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2"/>
              </a:solidFill>
              <a:latin typeface="Arial"/>
              <a:ea typeface="Calibri" panose="020F0502020204030204" pitchFamily="34" charset="0"/>
              <a:cs typeface="Arial"/>
            </a:endParaRPr>
          </a:p>
        </p:txBody>
      </p:sp>
      <p:sp>
        <p:nvSpPr>
          <p:cNvPr id="10" name="Rounded Rectangle 9">
            <a:extLst>
              <a:ext uri="{FF2B5EF4-FFF2-40B4-BE49-F238E27FC236}">
                <a16:creationId xmlns:a16="http://schemas.microsoft.com/office/drawing/2014/main" id="{84F034B7-15A5-2BFF-BF60-1D80651D9DBB}"/>
              </a:ext>
            </a:extLst>
          </p:cNvPr>
          <p:cNvSpPr/>
          <p:nvPr/>
        </p:nvSpPr>
        <p:spPr>
          <a:xfrm>
            <a:off x="8064639" y="3816123"/>
            <a:ext cx="2922964" cy="1747114"/>
          </a:xfrm>
          <a:prstGeom prst="roundRect">
            <a:avLst>
              <a:gd name="adj" fmla="val 1780"/>
            </a:avLst>
          </a:prstGeom>
          <a:solidFill>
            <a:schemeClr val="accent6"/>
          </a:solidFill>
          <a:ln w="63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5"/>
              </a:solidFill>
              <a:latin typeface="Arial"/>
              <a:ea typeface="Calibri" panose="020F0502020204030204" pitchFamily="34" charset="0"/>
              <a:cs typeface="Arial"/>
            </a:endParaRPr>
          </a:p>
          <a:p>
            <a:pPr algn="ctr">
              <a:lnSpc>
                <a:spcPct val="114000"/>
              </a:lnSpc>
            </a:pPr>
            <a:endParaRPr lang="en-US" sz="1000" b="1" spc="200">
              <a:solidFill>
                <a:schemeClr val="accent5"/>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5"/>
              </a:solidFill>
              <a:latin typeface="Arial"/>
              <a:ea typeface="Calibri" panose="020F0502020204030204" pitchFamily="34" charset="0"/>
              <a:cs typeface="Arial"/>
            </a:endParaRPr>
          </a:p>
        </p:txBody>
      </p:sp>
      <p:sp>
        <p:nvSpPr>
          <p:cNvPr id="3" name="Subtitle 2">
            <a:extLst>
              <a:ext uri="{FF2B5EF4-FFF2-40B4-BE49-F238E27FC236}">
                <a16:creationId xmlns:a16="http://schemas.microsoft.com/office/drawing/2014/main" id="{2B87A34D-5F1A-5DE2-1FBF-BE26D4D3FA84}"/>
              </a:ext>
            </a:extLst>
          </p:cNvPr>
          <p:cNvSpPr>
            <a:spLocks noGrp="1"/>
          </p:cNvSpPr>
          <p:nvPr>
            <p:ph idx="1"/>
          </p:nvPr>
        </p:nvSpPr>
        <p:spPr/>
        <p:txBody>
          <a:bodyPr lIns="91440" tIns="45720" rIns="91440" bIns="45720" anchor="t"/>
          <a:lstStyle/>
          <a:p>
            <a:pPr marL="0" indent="0" algn="ctr">
              <a:lnSpc>
                <a:spcPct val="107000"/>
              </a:lnSpc>
              <a:spcBef>
                <a:spcPts val="0"/>
              </a:spcBef>
              <a:buNone/>
            </a:pPr>
            <a:r>
              <a:rPr lang="en-US" sz="2000" dirty="0">
                <a:latin typeface="Aptos"/>
                <a:cs typeface="Arial"/>
              </a:rPr>
              <a:t>Silent Push provides </a:t>
            </a:r>
            <a:r>
              <a:rPr lang="en-US" sz="2000" b="1" dirty="0">
                <a:latin typeface="Aptos"/>
                <a:cs typeface="Arial"/>
              </a:rPr>
              <a:t>preemptive threat intelligence to reveal adversary infrastructure. </a:t>
            </a:r>
            <a:endParaRPr lang="en-US" dirty="0"/>
          </a:p>
          <a:p>
            <a:pPr marL="0" indent="0" algn="ctr">
              <a:lnSpc>
                <a:spcPct val="107000"/>
              </a:lnSpc>
              <a:spcBef>
                <a:spcPts val="0"/>
              </a:spcBef>
              <a:buNone/>
            </a:pPr>
            <a:r>
              <a:rPr lang="en-US" sz="2000" dirty="0">
                <a:latin typeface="Aptos"/>
                <a:cs typeface="Arial"/>
              </a:rPr>
              <a:t>We expose attacker behavior using our unique </a:t>
            </a:r>
            <a:r>
              <a:rPr lang="en-US" sz="2000" b="1" dirty="0">
                <a:latin typeface="Aptos"/>
                <a:cs typeface="Arial"/>
              </a:rPr>
              <a:t>Indicator Of Future Attack (IOFA) </a:t>
            </a:r>
            <a:r>
              <a:rPr lang="en-US" sz="2000" dirty="0">
                <a:latin typeface="Aptos"/>
                <a:cs typeface="Arial"/>
              </a:rPr>
              <a:t>data. </a:t>
            </a:r>
            <a:endParaRPr lang="en-US" dirty="0"/>
          </a:p>
        </p:txBody>
      </p:sp>
      <p:sp>
        <p:nvSpPr>
          <p:cNvPr id="4" name="Slide Number Placeholder 5">
            <a:extLst>
              <a:ext uri="{FF2B5EF4-FFF2-40B4-BE49-F238E27FC236}">
                <a16:creationId xmlns:a16="http://schemas.microsoft.com/office/drawing/2014/main" id="{01C111D5-1B4F-6379-D6FD-31A65AC22DF6}"/>
              </a:ext>
            </a:extLst>
          </p:cNvPr>
          <p:cNvSpPr>
            <a:spLocks noGrp="1"/>
          </p:cNvSpPr>
          <p:nvPr>
            <p:ph type="sldNum" sz="quarter" idx="12"/>
          </p:nvPr>
        </p:nvSpPr>
        <p:spPr>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2</a:t>
            </a:fld>
            <a:endParaRPr lang="en-US"/>
          </a:p>
        </p:txBody>
      </p:sp>
      <p:sp>
        <p:nvSpPr>
          <p:cNvPr id="24" name="Date Placeholder 4">
            <a:extLst>
              <a:ext uri="{FF2B5EF4-FFF2-40B4-BE49-F238E27FC236}">
                <a16:creationId xmlns:a16="http://schemas.microsoft.com/office/drawing/2014/main" id="{F180ABEF-BD37-7CD7-DAD6-38845024346E}"/>
              </a:ext>
            </a:extLst>
          </p:cNvPr>
          <p:cNvSpPr>
            <a:spLocks noGrp="1"/>
          </p:cNvSpPr>
          <p:nvPr>
            <p:ph type="dt" sz="half" idx="10"/>
          </p:nvPr>
        </p:nvSpPr>
        <p:spPr/>
        <p:txBody>
          <a:bodyPr/>
          <a:lstStyle/>
          <a:p>
            <a:r>
              <a:rPr lang="en-US">
                <a:solidFill>
                  <a:srgbClr val="FFFFFF"/>
                </a:solidFill>
              </a:rPr>
              <a:t>Silent Push Inc. ©2025</a:t>
            </a:r>
            <a:endParaRPr lang="en-US"/>
          </a:p>
        </p:txBody>
      </p:sp>
      <p:pic>
        <p:nvPicPr>
          <p:cNvPr id="5" name="Picture 4">
            <a:extLst>
              <a:ext uri="{FF2B5EF4-FFF2-40B4-BE49-F238E27FC236}">
                <a16:creationId xmlns:a16="http://schemas.microsoft.com/office/drawing/2014/main" id="{AAEC9782-3511-737F-5B39-6A4D38A8B2E3}"/>
              </a:ext>
            </a:extLst>
          </p:cNvPr>
          <p:cNvPicPr>
            <a:picLocks noChangeAspect="1"/>
          </p:cNvPicPr>
          <p:nvPr/>
        </p:nvPicPr>
        <p:blipFill>
          <a:blip r:embed="rId4"/>
          <a:srcRect/>
          <a:stretch/>
        </p:blipFill>
        <p:spPr>
          <a:xfrm>
            <a:off x="4283117" y="549919"/>
            <a:ext cx="3625766" cy="632323"/>
          </a:xfrm>
          <a:prstGeom prst="rect">
            <a:avLst/>
          </a:prstGeom>
        </p:spPr>
      </p:pic>
      <p:grpSp>
        <p:nvGrpSpPr>
          <p:cNvPr id="16" name="Group 15">
            <a:extLst>
              <a:ext uri="{FF2B5EF4-FFF2-40B4-BE49-F238E27FC236}">
                <a16:creationId xmlns:a16="http://schemas.microsoft.com/office/drawing/2014/main" id="{117869EE-6D11-1FB3-9FB6-B76550C66F5D}"/>
              </a:ext>
            </a:extLst>
          </p:cNvPr>
          <p:cNvGrpSpPr/>
          <p:nvPr/>
        </p:nvGrpSpPr>
        <p:grpSpPr>
          <a:xfrm>
            <a:off x="2536458" y="3535323"/>
            <a:ext cx="578316" cy="578316"/>
            <a:chOff x="2458823" y="3044871"/>
            <a:chExt cx="412511" cy="412511"/>
          </a:xfrm>
        </p:grpSpPr>
        <p:sp>
          <p:nvSpPr>
            <p:cNvPr id="13" name="Rounded Rectangle 12">
              <a:extLst>
                <a:ext uri="{FF2B5EF4-FFF2-40B4-BE49-F238E27FC236}">
                  <a16:creationId xmlns:a16="http://schemas.microsoft.com/office/drawing/2014/main" id="{96854FC2-3AD5-6097-BCD4-B1F3D0DF6B53}"/>
                </a:ext>
              </a:extLst>
            </p:cNvPr>
            <p:cNvSpPr/>
            <p:nvPr/>
          </p:nvSpPr>
          <p:spPr>
            <a:xfrm>
              <a:off x="2458823" y="3044871"/>
              <a:ext cx="412511" cy="41251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ue and pink check mark in a circle&#10;&#10;Description automatically generated">
              <a:extLst>
                <a:ext uri="{FF2B5EF4-FFF2-40B4-BE49-F238E27FC236}">
                  <a16:creationId xmlns:a16="http://schemas.microsoft.com/office/drawing/2014/main" id="{6BABE8F3-1434-8B74-2887-311BBA803C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84666" y="3168707"/>
              <a:ext cx="175202" cy="174520"/>
            </a:xfrm>
            <a:prstGeom prst="rect">
              <a:avLst/>
            </a:prstGeom>
          </p:spPr>
        </p:pic>
      </p:grpSp>
      <p:grpSp>
        <p:nvGrpSpPr>
          <p:cNvPr id="22" name="Group 21">
            <a:extLst>
              <a:ext uri="{FF2B5EF4-FFF2-40B4-BE49-F238E27FC236}">
                <a16:creationId xmlns:a16="http://schemas.microsoft.com/office/drawing/2014/main" id="{69F1CC89-EFDC-92EA-6698-DC04F47F8378}"/>
              </a:ext>
            </a:extLst>
          </p:cNvPr>
          <p:cNvGrpSpPr/>
          <p:nvPr/>
        </p:nvGrpSpPr>
        <p:grpSpPr>
          <a:xfrm>
            <a:off x="5968158" y="3542109"/>
            <a:ext cx="578316" cy="578316"/>
            <a:chOff x="5875337" y="3055210"/>
            <a:chExt cx="412511" cy="412511"/>
          </a:xfrm>
        </p:grpSpPr>
        <p:sp>
          <p:nvSpPr>
            <p:cNvPr id="14" name="Rounded Rectangle 13">
              <a:extLst>
                <a:ext uri="{FF2B5EF4-FFF2-40B4-BE49-F238E27FC236}">
                  <a16:creationId xmlns:a16="http://schemas.microsoft.com/office/drawing/2014/main" id="{E4373584-DCE0-3FE8-5869-33AEC27C2675}"/>
                </a:ext>
              </a:extLst>
            </p:cNvPr>
            <p:cNvSpPr/>
            <p:nvPr/>
          </p:nvSpPr>
          <p:spPr>
            <a:xfrm>
              <a:off x="5875337" y="3055210"/>
              <a:ext cx="412511" cy="41251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ue and pink cursor pointing to a spiral&#10;&#10;Description automatically generated">
              <a:extLst>
                <a:ext uri="{FF2B5EF4-FFF2-40B4-BE49-F238E27FC236}">
                  <a16:creationId xmlns:a16="http://schemas.microsoft.com/office/drawing/2014/main" id="{77D6F3B1-B552-EB6B-8B63-F48430EFF0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3991" y="3173730"/>
              <a:ext cx="175202" cy="175202"/>
            </a:xfrm>
            <a:prstGeom prst="rect">
              <a:avLst/>
            </a:prstGeom>
          </p:spPr>
        </p:pic>
      </p:grpSp>
      <p:grpSp>
        <p:nvGrpSpPr>
          <p:cNvPr id="23" name="Group 22">
            <a:extLst>
              <a:ext uri="{FF2B5EF4-FFF2-40B4-BE49-F238E27FC236}">
                <a16:creationId xmlns:a16="http://schemas.microsoft.com/office/drawing/2014/main" id="{A7C5191C-AE45-BEA1-6076-C9D9CE5EA78C}"/>
              </a:ext>
            </a:extLst>
          </p:cNvPr>
          <p:cNvGrpSpPr/>
          <p:nvPr/>
        </p:nvGrpSpPr>
        <p:grpSpPr>
          <a:xfrm>
            <a:off x="9236963" y="3563428"/>
            <a:ext cx="578316" cy="578316"/>
            <a:chOff x="9144815" y="3058283"/>
            <a:chExt cx="412511" cy="412511"/>
          </a:xfrm>
        </p:grpSpPr>
        <p:sp>
          <p:nvSpPr>
            <p:cNvPr id="15" name="Rounded Rectangle 14">
              <a:extLst>
                <a:ext uri="{FF2B5EF4-FFF2-40B4-BE49-F238E27FC236}">
                  <a16:creationId xmlns:a16="http://schemas.microsoft.com/office/drawing/2014/main" id="{4575E3FB-2BF9-392E-F324-1724C09C8CA1}"/>
                </a:ext>
              </a:extLst>
            </p:cNvPr>
            <p:cNvSpPr/>
            <p:nvPr/>
          </p:nvSpPr>
          <p:spPr>
            <a:xfrm>
              <a:off x="9144815" y="3058283"/>
              <a:ext cx="412511" cy="41251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ck and arrow in a circle&#10;&#10;Description automatically generated">
              <a:extLst>
                <a:ext uri="{FF2B5EF4-FFF2-40B4-BE49-F238E27FC236}">
                  <a16:creationId xmlns:a16="http://schemas.microsoft.com/office/drawing/2014/main" id="{0242E254-766B-878B-328C-B834C5373D2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42960" y="3177485"/>
              <a:ext cx="202470" cy="173838"/>
            </a:xfrm>
            <a:prstGeom prst="rect">
              <a:avLst/>
            </a:prstGeom>
          </p:spPr>
        </p:pic>
      </p:grpSp>
      <p:pic>
        <p:nvPicPr>
          <p:cNvPr id="7" name="Picture 6">
            <a:extLst>
              <a:ext uri="{FF2B5EF4-FFF2-40B4-BE49-F238E27FC236}">
                <a16:creationId xmlns:a16="http://schemas.microsoft.com/office/drawing/2014/main" id="{F1C56929-4514-E0ED-1281-6D81DAF12C27}"/>
              </a:ext>
            </a:extLst>
          </p:cNvPr>
          <p:cNvPicPr>
            <a:picLocks noChangeAspect="1"/>
          </p:cNvPicPr>
          <p:nvPr/>
        </p:nvPicPr>
        <p:blipFill>
          <a:blip r:embed="rId8"/>
          <a:srcRect/>
          <a:stretch/>
        </p:blipFill>
        <p:spPr>
          <a:xfrm>
            <a:off x="11599317" y="-750541"/>
            <a:ext cx="368259" cy="368259"/>
          </a:xfrm>
          <a:prstGeom prst="rect">
            <a:avLst/>
          </a:prstGeom>
        </p:spPr>
      </p:pic>
      <p:sp>
        <p:nvSpPr>
          <p:cNvPr id="11" name="TextBox 10">
            <a:extLst>
              <a:ext uri="{FF2B5EF4-FFF2-40B4-BE49-F238E27FC236}">
                <a16:creationId xmlns:a16="http://schemas.microsoft.com/office/drawing/2014/main" id="{36D4ABBB-6BA8-2298-640F-0468B2711629}"/>
              </a:ext>
            </a:extLst>
          </p:cNvPr>
          <p:cNvSpPr txBox="1"/>
          <p:nvPr/>
        </p:nvSpPr>
        <p:spPr>
          <a:xfrm>
            <a:off x="-26579" y="2760873"/>
            <a:ext cx="122236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a:solidFill>
                  <a:schemeClr val="bg1"/>
                </a:solidFill>
                <a:ea typeface="Calibri"/>
                <a:cs typeface="Calibri"/>
              </a:rPr>
              <a:t>Trusted by Global Enterprise Customers</a:t>
            </a:r>
          </a:p>
        </p:txBody>
      </p:sp>
      <p:sp>
        <p:nvSpPr>
          <p:cNvPr id="12" name="Subtitle 2">
            <a:extLst>
              <a:ext uri="{FF2B5EF4-FFF2-40B4-BE49-F238E27FC236}">
                <a16:creationId xmlns:a16="http://schemas.microsoft.com/office/drawing/2014/main" id="{8E675CA4-ABFF-F5E8-8983-14B3AF5F0687}"/>
              </a:ext>
            </a:extLst>
          </p:cNvPr>
          <p:cNvSpPr txBox="1">
            <a:spLocks/>
          </p:cNvSpPr>
          <p:nvPr/>
        </p:nvSpPr>
        <p:spPr>
          <a:xfrm>
            <a:off x="1275948" y="4298219"/>
            <a:ext cx="3089771" cy="117957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2000">
                <a:solidFill>
                  <a:schemeClr val="accent3"/>
                </a:solidFill>
                <a:latin typeface="Aptos"/>
                <a:cs typeface="Arial"/>
              </a:rPr>
              <a:t>Complete</a:t>
            </a:r>
            <a:endParaRPr lang="en-US">
              <a:solidFill>
                <a:schemeClr val="accent3"/>
              </a:solidFill>
            </a:endParaRPr>
          </a:p>
          <a:p>
            <a:pPr>
              <a:lnSpc>
                <a:spcPct val="107000"/>
              </a:lnSpc>
              <a:spcBef>
                <a:spcPts val="0"/>
              </a:spcBef>
            </a:pPr>
            <a:r>
              <a:rPr lang="en-US" sz="2000">
                <a:latin typeface="Aptos"/>
                <a:cs typeface="Arial"/>
              </a:rPr>
              <a:t>view of our</a:t>
            </a:r>
            <a:endParaRPr lang="en-US"/>
          </a:p>
          <a:p>
            <a:pPr>
              <a:lnSpc>
                <a:spcPct val="107000"/>
              </a:lnSpc>
              <a:spcBef>
                <a:spcPts val="0"/>
              </a:spcBef>
            </a:pPr>
            <a:r>
              <a:rPr lang="en-US" sz="2000">
                <a:latin typeface="Aptos"/>
                <a:cs typeface="Arial"/>
              </a:rPr>
              <a:t>intelligence dataset </a:t>
            </a:r>
            <a:endParaRPr lang="en-US"/>
          </a:p>
        </p:txBody>
      </p:sp>
      <p:sp>
        <p:nvSpPr>
          <p:cNvPr id="18" name="Subtitle 2">
            <a:extLst>
              <a:ext uri="{FF2B5EF4-FFF2-40B4-BE49-F238E27FC236}">
                <a16:creationId xmlns:a16="http://schemas.microsoft.com/office/drawing/2014/main" id="{88B28D43-E215-F67E-50B8-C701E5F24A9E}"/>
              </a:ext>
            </a:extLst>
          </p:cNvPr>
          <p:cNvSpPr txBox="1">
            <a:spLocks/>
          </p:cNvSpPr>
          <p:nvPr/>
        </p:nvSpPr>
        <p:spPr>
          <a:xfrm>
            <a:off x="4837101" y="4329365"/>
            <a:ext cx="2751123" cy="113665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2000" dirty="0">
                <a:solidFill>
                  <a:schemeClr val="accent3"/>
                </a:solidFill>
                <a:latin typeface="Aptos"/>
                <a:cs typeface="Arial"/>
              </a:rPr>
              <a:t>Automate</a:t>
            </a:r>
          </a:p>
          <a:p>
            <a:pPr>
              <a:lnSpc>
                <a:spcPct val="107000"/>
              </a:lnSpc>
              <a:spcBef>
                <a:spcPts val="0"/>
              </a:spcBef>
            </a:pPr>
            <a:r>
              <a:rPr lang="en-US" sz="2000" dirty="0">
                <a:latin typeface="Aptos"/>
                <a:cs typeface="Arial"/>
              </a:rPr>
              <a:t> operations with</a:t>
            </a:r>
          </a:p>
          <a:p>
            <a:pPr>
              <a:lnSpc>
                <a:spcPct val="107000"/>
              </a:lnSpc>
              <a:spcBef>
                <a:spcPts val="0"/>
              </a:spcBef>
            </a:pPr>
            <a:r>
              <a:rPr lang="en-US" sz="2000" dirty="0">
                <a:latin typeface="Aptos"/>
                <a:cs typeface="Arial"/>
              </a:rPr>
              <a:t>IOFA</a:t>
            </a:r>
            <a:r>
              <a:rPr lang="en-GB" b="0" i="0" dirty="0">
                <a:solidFill>
                  <a:srgbClr val="EEF0FF"/>
                </a:solidFill>
                <a:effectLst/>
                <a:latin typeface="Google Sans"/>
              </a:rPr>
              <a:t>™</a:t>
            </a:r>
            <a:endParaRPr lang="en-US" dirty="0"/>
          </a:p>
        </p:txBody>
      </p:sp>
      <p:sp>
        <p:nvSpPr>
          <p:cNvPr id="20" name="Subtitle 2">
            <a:extLst>
              <a:ext uri="{FF2B5EF4-FFF2-40B4-BE49-F238E27FC236}">
                <a16:creationId xmlns:a16="http://schemas.microsoft.com/office/drawing/2014/main" id="{B19C8CB5-C91C-E7A6-F32C-787C98B01932}"/>
              </a:ext>
            </a:extLst>
          </p:cNvPr>
          <p:cNvSpPr txBox="1">
            <a:spLocks/>
          </p:cNvSpPr>
          <p:nvPr/>
        </p:nvSpPr>
        <p:spPr>
          <a:xfrm>
            <a:off x="8186688" y="4330979"/>
            <a:ext cx="2636615" cy="482319"/>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2000">
                <a:solidFill>
                  <a:schemeClr val="accent3"/>
                </a:solidFill>
                <a:latin typeface="Arial Nova"/>
                <a:cs typeface="Arial"/>
              </a:rPr>
              <a:t>Proactively</a:t>
            </a:r>
            <a:endParaRPr lang="en-US" sz="2000">
              <a:solidFill>
                <a:schemeClr val="accent3"/>
              </a:solidFill>
              <a:latin typeface="Aptos"/>
              <a:cs typeface="Arial"/>
            </a:endParaRPr>
          </a:p>
          <a:p>
            <a:pPr>
              <a:lnSpc>
                <a:spcPct val="107000"/>
              </a:lnSpc>
              <a:spcBef>
                <a:spcPts val="0"/>
              </a:spcBef>
            </a:pPr>
            <a:r>
              <a:rPr lang="en-US" sz="2000">
                <a:latin typeface="Arial Nova"/>
                <a:cs typeface="Arial"/>
              </a:rPr>
              <a:t>block threats</a:t>
            </a:r>
            <a:endParaRPr lang="en-US" sz="2000">
              <a:solidFill>
                <a:srgbClr val="FF563E"/>
              </a:solidFill>
              <a:latin typeface="Aptos"/>
              <a:cs typeface="Arial"/>
            </a:endParaRPr>
          </a:p>
          <a:p>
            <a:pPr>
              <a:lnSpc>
                <a:spcPct val="107000"/>
              </a:lnSpc>
              <a:spcBef>
                <a:spcPts val="0"/>
              </a:spcBef>
            </a:pPr>
            <a:r>
              <a:rPr lang="en-US" sz="2000">
                <a:latin typeface="Arial Nova"/>
                <a:cs typeface="Arial"/>
              </a:rPr>
              <a:t>quickly</a:t>
            </a:r>
            <a:endParaRPr lang="en-US" sz="2000">
              <a:latin typeface="Aptos"/>
              <a:cs typeface="Arial"/>
            </a:endParaRPr>
          </a:p>
        </p:txBody>
      </p:sp>
    </p:spTree>
    <p:extLst>
      <p:ext uri="{BB962C8B-B14F-4D97-AF65-F5344CB8AC3E}">
        <p14:creationId xmlns:p14="http://schemas.microsoft.com/office/powerpoint/2010/main" val="330304722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7C2C93B-FEB1-D7FB-B725-DACDECDD6FC5}"/>
              </a:ext>
            </a:extLst>
          </p:cNvPr>
          <p:cNvSpPr/>
          <p:nvPr/>
        </p:nvSpPr>
        <p:spPr>
          <a:xfrm>
            <a:off x="6397706" y="3845230"/>
            <a:ext cx="5179353" cy="1770932"/>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35" name="Rounded Rectangle 34">
            <a:extLst>
              <a:ext uri="{FF2B5EF4-FFF2-40B4-BE49-F238E27FC236}">
                <a16:creationId xmlns:a16="http://schemas.microsoft.com/office/drawing/2014/main" id="{3C13F35D-CF66-846B-263F-D86E33A41429}"/>
              </a:ext>
            </a:extLst>
          </p:cNvPr>
          <p:cNvSpPr/>
          <p:nvPr/>
        </p:nvSpPr>
        <p:spPr>
          <a:xfrm>
            <a:off x="6397706" y="1769954"/>
            <a:ext cx="5179353" cy="1894026"/>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3" name="Slide Number Placeholder 5">
            <a:extLst>
              <a:ext uri="{FF2B5EF4-FFF2-40B4-BE49-F238E27FC236}">
                <a16:creationId xmlns:a16="http://schemas.microsoft.com/office/drawing/2014/main" id="{0EFBA123-AFAC-4302-2661-803EDC83E0EB}"/>
              </a:ext>
            </a:extLst>
          </p:cNvPr>
          <p:cNvSpPr>
            <a:spLocks noGrp="1"/>
          </p:cNvSpPr>
          <p:nvPr>
            <p:ph type="sldNum" sz="quarter" idx="12"/>
          </p:nvPr>
        </p:nvSpPr>
        <p:spPr>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754CFD-9CD0-1F46-A482-4C63AC01334C}"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Date Placeholder 4">
            <a:extLst>
              <a:ext uri="{FF2B5EF4-FFF2-40B4-BE49-F238E27FC236}">
                <a16:creationId xmlns:a16="http://schemas.microsoft.com/office/drawing/2014/main" id="{45699B4D-CDDD-8B58-1FAC-33934CA7ABE1}"/>
              </a:ext>
            </a:extLst>
          </p:cNvPr>
          <p:cNvSpPr>
            <a:spLocks noGrp="1"/>
          </p:cNvSpPr>
          <p:nvPr>
            <p:ph type="dt" sz="half" idx="10"/>
          </p:nvPr>
        </p:nvSpPr>
        <p:spPr/>
        <p:txBody>
          <a:bodyPr/>
          <a:lstStyle/>
          <a:p>
            <a:r>
              <a:rPr lang="en-US">
                <a:solidFill>
                  <a:srgbClr val="FFFFFF"/>
                </a:solidFill>
              </a:rPr>
              <a:t>Silent Push Inc. ©2025</a:t>
            </a:r>
            <a:endParaRPr lang="en-US"/>
          </a:p>
        </p:txBody>
      </p:sp>
      <p:sp>
        <p:nvSpPr>
          <p:cNvPr id="4" name="Title 1">
            <a:extLst>
              <a:ext uri="{FF2B5EF4-FFF2-40B4-BE49-F238E27FC236}">
                <a16:creationId xmlns:a16="http://schemas.microsoft.com/office/drawing/2014/main" id="{4EE68B70-5948-247A-0ED3-AD15B65CCC6C}"/>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a:latin typeface="Arial"/>
                <a:cs typeface="Arial"/>
              </a:rPr>
              <a:t>We</a:t>
            </a:r>
            <a:r>
              <a:rPr lang="en-US" sz="3500" b="1">
                <a:solidFill>
                  <a:schemeClr val="accent3"/>
                </a:solidFill>
                <a:latin typeface="Arial"/>
                <a:cs typeface="Arial"/>
              </a:rPr>
              <a:t> </a:t>
            </a:r>
            <a:r>
              <a:rPr lang="en-US" sz="3500" b="1">
                <a:latin typeface="Arial"/>
                <a:cs typeface="Arial"/>
              </a:rPr>
              <a:t>Own All</a:t>
            </a:r>
            <a:r>
              <a:rPr lang="en-US" sz="3500" b="1">
                <a:solidFill>
                  <a:schemeClr val="accent3"/>
                </a:solidFill>
                <a:latin typeface="Arial"/>
                <a:cs typeface="Arial"/>
              </a:rPr>
              <a:t> Our Data</a:t>
            </a:r>
            <a:endParaRPr lang="en-US" sz="3500">
              <a:solidFill>
                <a:schemeClr val="accent3"/>
              </a:solidFill>
            </a:endParaRPr>
          </a:p>
        </p:txBody>
      </p:sp>
      <p:sp>
        <p:nvSpPr>
          <p:cNvPr id="33" name="Rounded Rectangle 32">
            <a:extLst>
              <a:ext uri="{FF2B5EF4-FFF2-40B4-BE49-F238E27FC236}">
                <a16:creationId xmlns:a16="http://schemas.microsoft.com/office/drawing/2014/main" id="{CE974989-6384-A9EF-3B2B-45C4BA74C00E}"/>
              </a:ext>
            </a:extLst>
          </p:cNvPr>
          <p:cNvSpPr/>
          <p:nvPr/>
        </p:nvSpPr>
        <p:spPr>
          <a:xfrm>
            <a:off x="873181" y="1774934"/>
            <a:ext cx="5416713" cy="1926490"/>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37" name="Rounded Rectangle 36">
            <a:extLst>
              <a:ext uri="{FF2B5EF4-FFF2-40B4-BE49-F238E27FC236}">
                <a16:creationId xmlns:a16="http://schemas.microsoft.com/office/drawing/2014/main" id="{4E1F765F-367C-65FC-94F7-4C7FEE025DAE}"/>
              </a:ext>
            </a:extLst>
          </p:cNvPr>
          <p:cNvSpPr/>
          <p:nvPr/>
        </p:nvSpPr>
        <p:spPr>
          <a:xfrm>
            <a:off x="873180" y="3835750"/>
            <a:ext cx="5416713" cy="1763410"/>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39" name="TextBox 38">
            <a:extLst>
              <a:ext uri="{FF2B5EF4-FFF2-40B4-BE49-F238E27FC236}">
                <a16:creationId xmlns:a16="http://schemas.microsoft.com/office/drawing/2014/main" id="{3576D175-4E6B-81CD-2998-1632577CC837}"/>
              </a:ext>
            </a:extLst>
          </p:cNvPr>
          <p:cNvSpPr txBox="1"/>
          <p:nvPr/>
        </p:nvSpPr>
        <p:spPr>
          <a:xfrm>
            <a:off x="6574419" y="1799092"/>
            <a:ext cx="2618728" cy="1056956"/>
          </a:xfrm>
          <a:prstGeom prst="rect">
            <a:avLst/>
          </a:prstGeom>
          <a:noFill/>
        </p:spPr>
        <p:txBody>
          <a:bodyPr wrap="square" lIns="91440" tIns="45720" rIns="91440" bIns="45720" anchor="t">
            <a:spAutoFit/>
          </a:bodyPr>
          <a:lstStyle/>
          <a:p>
            <a:pPr algn="l">
              <a:lnSpc>
                <a:spcPct val="113999"/>
              </a:lnSpc>
            </a:pPr>
            <a:r>
              <a:rPr lang="en-US" sz="6000" b="1">
                <a:solidFill>
                  <a:schemeClr val="accent2"/>
                </a:solidFill>
                <a:latin typeface="Arial"/>
                <a:ea typeface="Times New Roman" panose="02020603050405020304" pitchFamily="18" charset="0"/>
                <a:cs typeface="Arial"/>
              </a:rPr>
              <a:t>100%</a:t>
            </a:r>
            <a:endParaRPr lang="en-US" sz="6000">
              <a:solidFill>
                <a:schemeClr val="accent2"/>
              </a:solidFill>
              <a:latin typeface="Arial"/>
              <a:ea typeface="Times New Roman" panose="02020603050405020304" pitchFamily="18" charset="0"/>
              <a:cs typeface="Arial"/>
            </a:endParaRPr>
          </a:p>
        </p:txBody>
      </p:sp>
      <p:sp>
        <p:nvSpPr>
          <p:cNvPr id="40" name="TextBox 39">
            <a:extLst>
              <a:ext uri="{FF2B5EF4-FFF2-40B4-BE49-F238E27FC236}">
                <a16:creationId xmlns:a16="http://schemas.microsoft.com/office/drawing/2014/main" id="{167A08FE-542B-779C-7B52-B2BD60F8423C}"/>
              </a:ext>
            </a:extLst>
          </p:cNvPr>
          <p:cNvSpPr txBox="1"/>
          <p:nvPr/>
        </p:nvSpPr>
        <p:spPr>
          <a:xfrm>
            <a:off x="6672583" y="2812809"/>
            <a:ext cx="4766786" cy="704104"/>
          </a:xfrm>
          <a:prstGeom prst="rect">
            <a:avLst/>
          </a:prstGeom>
          <a:noFill/>
        </p:spPr>
        <p:txBody>
          <a:bodyPr wrap="square" lIns="91440" tIns="45720" rIns="91440" bIns="45720" anchor="t">
            <a:spAutoFit/>
          </a:bodyPr>
          <a:lstStyle/>
          <a:p>
            <a:pPr>
              <a:lnSpc>
                <a:spcPct val="113999"/>
              </a:lnSpc>
            </a:pPr>
            <a:r>
              <a:rPr lang="en-US">
                <a:solidFill>
                  <a:schemeClr val="bg1"/>
                </a:solidFill>
                <a:latin typeface="Arial"/>
                <a:ea typeface="Times New Roman" panose="02020603050405020304" pitchFamily="18" charset="0"/>
                <a:cs typeface="Arial"/>
              </a:rPr>
              <a:t>first-party data, collected across the entire internet.</a:t>
            </a:r>
            <a:endParaRPr lang="en-US" sz="1400">
              <a:solidFill>
                <a:schemeClr val="bg1"/>
              </a:solidFill>
            </a:endParaRPr>
          </a:p>
        </p:txBody>
      </p:sp>
      <p:sp>
        <p:nvSpPr>
          <p:cNvPr id="43" name="TextBox 42">
            <a:extLst>
              <a:ext uri="{FF2B5EF4-FFF2-40B4-BE49-F238E27FC236}">
                <a16:creationId xmlns:a16="http://schemas.microsoft.com/office/drawing/2014/main" id="{F8203EB0-97E6-F1BB-E09B-D68F3FA6DCE0}"/>
              </a:ext>
            </a:extLst>
          </p:cNvPr>
          <p:cNvSpPr txBox="1"/>
          <p:nvPr/>
        </p:nvSpPr>
        <p:spPr>
          <a:xfrm>
            <a:off x="2638196" y="2780902"/>
            <a:ext cx="4013403" cy="704104"/>
          </a:xfrm>
          <a:prstGeom prst="rect">
            <a:avLst/>
          </a:prstGeom>
          <a:noFill/>
        </p:spPr>
        <p:txBody>
          <a:bodyPr wrap="square" lIns="91440" tIns="45720" rIns="91440" bIns="45720" anchor="t">
            <a:spAutoFit/>
          </a:bodyPr>
          <a:lstStyle/>
          <a:p>
            <a:pPr>
              <a:lnSpc>
                <a:spcPct val="113999"/>
              </a:lnSpc>
            </a:pPr>
            <a:r>
              <a:rPr lang="en-US">
                <a:solidFill>
                  <a:schemeClr val="bg1"/>
                </a:solidFill>
                <a:latin typeface="Arial"/>
                <a:ea typeface="Times New Roman" panose="02020603050405020304" pitchFamily="18" charset="0"/>
                <a:cs typeface="Arial"/>
              </a:rPr>
              <a:t>of Silent Push Data Collection.</a:t>
            </a:r>
          </a:p>
          <a:p>
            <a:pPr>
              <a:lnSpc>
                <a:spcPct val="113999"/>
              </a:lnSpc>
            </a:pPr>
            <a:r>
              <a:rPr lang="en-US">
                <a:solidFill>
                  <a:schemeClr val="bg1"/>
                </a:solidFill>
                <a:latin typeface="Arial"/>
                <a:ea typeface="Times New Roman" panose="02020603050405020304" pitchFamily="18" charset="0"/>
                <a:cs typeface="Arial"/>
              </a:rPr>
              <a:t>We don’t rely on third-party data.</a:t>
            </a:r>
            <a:endParaRPr lang="en-US">
              <a:solidFill>
                <a:schemeClr val="bg1"/>
              </a:solidFill>
            </a:endParaRPr>
          </a:p>
        </p:txBody>
      </p:sp>
      <p:sp>
        <p:nvSpPr>
          <p:cNvPr id="44" name="TextBox 43">
            <a:extLst>
              <a:ext uri="{FF2B5EF4-FFF2-40B4-BE49-F238E27FC236}">
                <a16:creationId xmlns:a16="http://schemas.microsoft.com/office/drawing/2014/main" id="{D8810AE7-E41D-F82A-09D4-B8A78076F44C}"/>
              </a:ext>
            </a:extLst>
          </p:cNvPr>
          <p:cNvSpPr txBox="1"/>
          <p:nvPr/>
        </p:nvSpPr>
        <p:spPr>
          <a:xfrm>
            <a:off x="1215103" y="4106791"/>
            <a:ext cx="2489160" cy="1153457"/>
          </a:xfrm>
          <a:prstGeom prst="rect">
            <a:avLst/>
          </a:prstGeom>
          <a:noFill/>
        </p:spPr>
        <p:txBody>
          <a:bodyPr wrap="square" lIns="91440" tIns="45720" rIns="91440" bIns="45720" anchor="t">
            <a:spAutoFit/>
          </a:bodyPr>
          <a:lstStyle/>
          <a:p>
            <a:pPr>
              <a:lnSpc>
                <a:spcPct val="113999"/>
              </a:lnSpc>
            </a:pPr>
            <a:r>
              <a:rPr lang="en-US" sz="6600" b="1">
                <a:solidFill>
                  <a:schemeClr val="accent2"/>
                </a:solidFill>
                <a:latin typeface="Arial"/>
                <a:ea typeface="Times New Roman" panose="02020603050405020304" pitchFamily="18" charset="0"/>
                <a:cs typeface="Arial"/>
              </a:rPr>
              <a:t>200+</a:t>
            </a:r>
            <a:endParaRPr lang="en-US" sz="6600">
              <a:solidFill>
                <a:schemeClr val="accent2"/>
              </a:solidFill>
              <a:latin typeface="Arial"/>
              <a:ea typeface="Times New Roman" panose="02020603050405020304" pitchFamily="18" charset="0"/>
              <a:cs typeface="Arial"/>
            </a:endParaRPr>
          </a:p>
        </p:txBody>
      </p:sp>
      <p:sp>
        <p:nvSpPr>
          <p:cNvPr id="46" name="TextBox 45">
            <a:extLst>
              <a:ext uri="{FF2B5EF4-FFF2-40B4-BE49-F238E27FC236}">
                <a16:creationId xmlns:a16="http://schemas.microsoft.com/office/drawing/2014/main" id="{E11241DE-748F-C958-49A9-AA4D4E4EE588}"/>
              </a:ext>
            </a:extLst>
          </p:cNvPr>
          <p:cNvSpPr txBox="1"/>
          <p:nvPr/>
        </p:nvSpPr>
        <p:spPr>
          <a:xfrm>
            <a:off x="3458209" y="4455146"/>
            <a:ext cx="2970372" cy="646331"/>
          </a:xfrm>
          <a:prstGeom prst="rect">
            <a:avLst/>
          </a:prstGeom>
          <a:noFill/>
        </p:spPr>
        <p:txBody>
          <a:bodyPr wrap="square" lIns="91440" tIns="45720" rIns="91440" bIns="45720" anchor="t">
            <a:spAutoFit/>
          </a:bodyPr>
          <a:lstStyle/>
          <a:p>
            <a:r>
              <a:rPr lang="en-US">
                <a:solidFill>
                  <a:schemeClr val="bg1"/>
                </a:solidFill>
                <a:latin typeface="Arial"/>
                <a:ea typeface="Times New Roman" panose="02020603050405020304" pitchFamily="18" charset="0"/>
                <a:cs typeface="Arial"/>
              </a:rPr>
              <a:t>searchable website metadata categories.</a:t>
            </a:r>
            <a:endParaRPr lang="en-US">
              <a:solidFill>
                <a:schemeClr val="bg1"/>
              </a:solidFill>
              <a:ea typeface="Calibri"/>
              <a:cs typeface="Calibri"/>
            </a:endParaRPr>
          </a:p>
        </p:txBody>
      </p:sp>
      <p:sp>
        <p:nvSpPr>
          <p:cNvPr id="7" name="TextBox 6">
            <a:extLst>
              <a:ext uri="{FF2B5EF4-FFF2-40B4-BE49-F238E27FC236}">
                <a16:creationId xmlns:a16="http://schemas.microsoft.com/office/drawing/2014/main" id="{BEE24E59-7193-45E4-DA08-25CD39DD1DAC}"/>
              </a:ext>
            </a:extLst>
          </p:cNvPr>
          <p:cNvSpPr txBox="1"/>
          <p:nvPr/>
        </p:nvSpPr>
        <p:spPr>
          <a:xfrm>
            <a:off x="6672583" y="4706474"/>
            <a:ext cx="3019523" cy="698717"/>
          </a:xfrm>
          <a:prstGeom prst="rect">
            <a:avLst/>
          </a:prstGeom>
          <a:noFill/>
        </p:spPr>
        <p:txBody>
          <a:bodyPr wrap="square" lIns="91440" tIns="45720" rIns="91440" bIns="45720" anchor="t">
            <a:spAutoFit/>
          </a:bodyPr>
          <a:lstStyle/>
          <a:p>
            <a:pPr>
              <a:lnSpc>
                <a:spcPct val="114000"/>
              </a:lnSpc>
            </a:pPr>
            <a:r>
              <a:rPr lang="en-US">
                <a:solidFill>
                  <a:schemeClr val="bg1"/>
                </a:solidFill>
                <a:latin typeface="Arial"/>
                <a:ea typeface="Times New Roman" panose="02020603050405020304" pitchFamily="18" charset="0"/>
                <a:cs typeface="Arial"/>
              </a:rPr>
              <a:t>data collection to document internet changes over time.</a:t>
            </a:r>
            <a:endParaRPr lang="en-US">
              <a:solidFill>
                <a:schemeClr val="bg1"/>
              </a:solidFill>
              <a:latin typeface="Times New Roman"/>
              <a:ea typeface="Calibri" panose="020F0502020204030204"/>
              <a:cs typeface="Calibri" panose="020F0502020204030204"/>
            </a:endParaRPr>
          </a:p>
        </p:txBody>
      </p:sp>
      <p:pic>
        <p:nvPicPr>
          <p:cNvPr id="10" name="Graphic 9" descr="Stopwatch outline">
            <a:extLst>
              <a:ext uri="{FF2B5EF4-FFF2-40B4-BE49-F238E27FC236}">
                <a16:creationId xmlns:a16="http://schemas.microsoft.com/office/drawing/2014/main" id="{997E9724-6C0F-22E6-3989-56C42834F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4357" y="4088841"/>
            <a:ext cx="1405012" cy="1316350"/>
          </a:xfrm>
          <a:prstGeom prst="rect">
            <a:avLst/>
          </a:prstGeom>
        </p:spPr>
      </p:pic>
      <p:sp>
        <p:nvSpPr>
          <p:cNvPr id="12" name="TextBox 11">
            <a:extLst>
              <a:ext uri="{FF2B5EF4-FFF2-40B4-BE49-F238E27FC236}">
                <a16:creationId xmlns:a16="http://schemas.microsoft.com/office/drawing/2014/main" id="{C0B7B8E0-90F3-4C9E-5957-74B2C2C2BBD5}"/>
              </a:ext>
            </a:extLst>
          </p:cNvPr>
          <p:cNvSpPr txBox="1"/>
          <p:nvPr/>
        </p:nvSpPr>
        <p:spPr>
          <a:xfrm>
            <a:off x="2638196" y="1820383"/>
            <a:ext cx="2994825" cy="960519"/>
          </a:xfrm>
          <a:prstGeom prst="rect">
            <a:avLst/>
          </a:prstGeom>
          <a:noFill/>
        </p:spPr>
        <p:txBody>
          <a:bodyPr wrap="square" lIns="91440" tIns="45720" rIns="91440" bIns="45720" anchor="t">
            <a:spAutoFit/>
          </a:bodyPr>
          <a:lstStyle/>
          <a:p>
            <a:pPr algn="l">
              <a:lnSpc>
                <a:spcPct val="113999"/>
              </a:lnSpc>
            </a:pPr>
            <a:r>
              <a:rPr lang="en-US" sz="5400" b="1">
                <a:solidFill>
                  <a:schemeClr val="accent2"/>
                </a:solidFill>
                <a:latin typeface="Arial"/>
                <a:ea typeface="Times New Roman" panose="02020603050405020304" pitchFamily="18" charset="0"/>
                <a:cs typeface="Arial"/>
              </a:rPr>
              <a:t>5 years</a:t>
            </a:r>
            <a:endParaRPr lang="en-US" sz="5400">
              <a:solidFill>
                <a:schemeClr val="accent2"/>
              </a:solidFill>
              <a:latin typeface="Arial"/>
              <a:ea typeface="Times New Roman" panose="02020603050405020304" pitchFamily="18" charset="0"/>
              <a:cs typeface="Arial"/>
            </a:endParaRPr>
          </a:p>
        </p:txBody>
      </p:sp>
      <p:sp>
        <p:nvSpPr>
          <p:cNvPr id="13" name="TextBox 12">
            <a:extLst>
              <a:ext uri="{FF2B5EF4-FFF2-40B4-BE49-F238E27FC236}">
                <a16:creationId xmlns:a16="http://schemas.microsoft.com/office/drawing/2014/main" id="{E8CEB8C8-9E16-03D7-6050-1A61846BA83D}"/>
              </a:ext>
            </a:extLst>
          </p:cNvPr>
          <p:cNvSpPr txBox="1"/>
          <p:nvPr/>
        </p:nvSpPr>
        <p:spPr>
          <a:xfrm>
            <a:off x="6676247" y="3948126"/>
            <a:ext cx="3521926" cy="735394"/>
          </a:xfrm>
          <a:prstGeom prst="rect">
            <a:avLst/>
          </a:prstGeom>
          <a:noFill/>
        </p:spPr>
        <p:txBody>
          <a:bodyPr wrap="square" lIns="91440" tIns="45720" rIns="91440" bIns="45720" anchor="t">
            <a:spAutoFit/>
          </a:bodyPr>
          <a:lstStyle/>
          <a:p>
            <a:pPr>
              <a:lnSpc>
                <a:spcPct val="113999"/>
              </a:lnSpc>
            </a:pPr>
            <a:r>
              <a:rPr lang="en-US" sz="4000" b="1">
                <a:solidFill>
                  <a:schemeClr val="accent2"/>
                </a:solidFill>
                <a:latin typeface="Arial"/>
                <a:ea typeface="Times New Roman" panose="02020603050405020304" pitchFamily="18" charset="0"/>
                <a:cs typeface="Arial"/>
              </a:rPr>
              <a:t>Timestamped</a:t>
            </a:r>
            <a:endParaRPr lang="en-US" sz="4000">
              <a:solidFill>
                <a:schemeClr val="accent2"/>
              </a:solidFill>
              <a:latin typeface="Arial"/>
              <a:ea typeface="Times New Roman" panose="02020603050405020304" pitchFamily="18" charset="0"/>
              <a:cs typeface="Arial"/>
            </a:endParaRPr>
          </a:p>
        </p:txBody>
      </p:sp>
      <p:pic>
        <p:nvPicPr>
          <p:cNvPr id="17" name="Graphic 16" descr="Server outline">
            <a:extLst>
              <a:ext uri="{FF2B5EF4-FFF2-40B4-BE49-F238E27FC236}">
                <a16:creationId xmlns:a16="http://schemas.microsoft.com/office/drawing/2014/main" id="{E1D8D63F-9017-E704-DD54-2A6C21D456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331" y="1937034"/>
            <a:ext cx="1559865" cy="1559865"/>
          </a:xfrm>
          <a:prstGeom prst="rect">
            <a:avLst/>
          </a:prstGeom>
        </p:spPr>
      </p:pic>
    </p:spTree>
    <p:extLst>
      <p:ext uri="{BB962C8B-B14F-4D97-AF65-F5344CB8AC3E}">
        <p14:creationId xmlns:p14="http://schemas.microsoft.com/office/powerpoint/2010/main" val="69606837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orange background&#10;&#10;Description automatically generated">
            <a:extLst>
              <a:ext uri="{FF2B5EF4-FFF2-40B4-BE49-F238E27FC236}">
                <a16:creationId xmlns:a16="http://schemas.microsoft.com/office/drawing/2014/main" id="{E81CB90D-AB36-6C13-7E2D-8B90C7118EDB}"/>
              </a:ext>
            </a:extLst>
          </p:cNvPr>
          <p:cNvPicPr>
            <a:picLocks noChangeAspect="1"/>
          </p:cNvPicPr>
          <p:nvPr/>
        </p:nvPicPr>
        <p:blipFill>
          <a:blip r:embed="rId3">
            <a:alphaModFix amt="70000"/>
          </a:blip>
          <a:stretch>
            <a:fillRect/>
          </a:stretch>
        </p:blipFill>
        <p:spPr>
          <a:xfrm flipH="1">
            <a:off x="-51681" y="-218627"/>
            <a:ext cx="12687026" cy="7136453"/>
          </a:xfrm>
          <a:prstGeom prst="rect">
            <a:avLst/>
          </a:prstGeom>
        </p:spPr>
      </p:pic>
      <p:sp>
        <p:nvSpPr>
          <p:cNvPr id="4" name="Title 1">
            <a:extLst>
              <a:ext uri="{FF2B5EF4-FFF2-40B4-BE49-F238E27FC236}">
                <a16:creationId xmlns:a16="http://schemas.microsoft.com/office/drawing/2014/main" id="{A645FDE9-1DF9-EA53-D78B-898984E62087}"/>
              </a:ext>
            </a:extLst>
          </p:cNvPr>
          <p:cNvSpPr txBox="1">
            <a:spLocks noGrp="1"/>
          </p:cNvSpPr>
          <p:nvPr>
            <p:ph type="title"/>
          </p:nvPr>
        </p:nvSpPr>
        <p:spPr>
          <a:xfrm>
            <a:off x="838200" y="365126"/>
            <a:ext cx="10515600" cy="1058266"/>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Hanken Grotesk ExtraBold"/>
                <a:cs typeface="Arial"/>
              </a:rPr>
              <a:t>Indicators Of Future Attack </a:t>
            </a:r>
            <a:r>
              <a:rPr lang="en-US" sz="3500" b="1" dirty="0">
                <a:solidFill>
                  <a:schemeClr val="accent3"/>
                </a:solidFill>
                <a:latin typeface="Hanken Grotesk ExtraBold"/>
                <a:cs typeface="Arial"/>
              </a:rPr>
              <a:t>(IOFA)</a:t>
            </a:r>
          </a:p>
        </p:txBody>
      </p:sp>
      <p:sp>
        <p:nvSpPr>
          <p:cNvPr id="3" name="Content Placeholder 2">
            <a:extLst>
              <a:ext uri="{FF2B5EF4-FFF2-40B4-BE49-F238E27FC236}">
                <a16:creationId xmlns:a16="http://schemas.microsoft.com/office/drawing/2014/main" id="{3C055332-3DF5-2671-3779-61CA2DFBA48F}"/>
              </a:ext>
            </a:extLst>
          </p:cNvPr>
          <p:cNvSpPr>
            <a:spLocks noGrp="1"/>
          </p:cNvSpPr>
          <p:nvPr>
            <p:ph idx="1"/>
          </p:nvPr>
        </p:nvSpPr>
        <p:spPr>
          <a:xfrm>
            <a:off x="838199" y="1534853"/>
            <a:ext cx="11238223" cy="4351338"/>
          </a:xfrm>
        </p:spPr>
        <p:txBody>
          <a:bodyPr lIns="91440" tIns="45720" rIns="91440" bIns="45720" anchor="t"/>
          <a:lstStyle/>
          <a:p>
            <a:pPr marL="0" indent="0">
              <a:lnSpc>
                <a:spcPct val="100000"/>
              </a:lnSpc>
              <a:spcBef>
                <a:spcPts val="0"/>
              </a:spcBef>
              <a:buNone/>
            </a:pPr>
            <a:r>
              <a:rPr lang="en-US" sz="2000" b="1" dirty="0">
                <a:latin typeface="Arial"/>
                <a:cs typeface="Arial"/>
              </a:rPr>
              <a:t>IOFAs are real time, actionable, preemptive indications of attacker behavior and intent.</a:t>
            </a:r>
          </a:p>
          <a:p>
            <a:pPr marL="0" indent="0">
              <a:lnSpc>
                <a:spcPct val="100000"/>
              </a:lnSpc>
              <a:spcBef>
                <a:spcPts val="0"/>
              </a:spcBef>
              <a:buNone/>
            </a:pPr>
            <a:endParaRPr lang="en-US" sz="2000" dirty="0">
              <a:solidFill>
                <a:srgbClr val="000000"/>
              </a:solidFill>
              <a:latin typeface="Arial"/>
              <a:cs typeface="Arial"/>
            </a:endParaRPr>
          </a:p>
        </p:txBody>
      </p:sp>
      <p:sp>
        <p:nvSpPr>
          <p:cNvPr id="31" name="Slide Number Placeholder 5">
            <a:extLst>
              <a:ext uri="{FF2B5EF4-FFF2-40B4-BE49-F238E27FC236}">
                <a16:creationId xmlns:a16="http://schemas.microsoft.com/office/drawing/2014/main" id="{27E85C83-1EDD-25B2-6CCE-DE55FD783DE1}"/>
              </a:ext>
            </a:extLst>
          </p:cNvPr>
          <p:cNvSpPr>
            <a:spLocks noGrp="1"/>
          </p:cNvSpPr>
          <p:nvPr>
            <p:ph type="sldNum" sz="quarter" idx="12"/>
          </p:nvPr>
        </p:nvSpPr>
        <p:spPr>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fld id="{64754CFD-9CD0-1F46-A482-4C63AC01334C}" type="slidenum">
              <a:rPr lang="en-US" smtClean="0"/>
              <a:pPr/>
              <a:t>4</a:t>
            </a:fld>
            <a:endParaRPr lang="en-US"/>
          </a:p>
        </p:txBody>
      </p:sp>
      <p:sp>
        <p:nvSpPr>
          <p:cNvPr id="13" name="Date Placeholder 4">
            <a:extLst>
              <a:ext uri="{FF2B5EF4-FFF2-40B4-BE49-F238E27FC236}">
                <a16:creationId xmlns:a16="http://schemas.microsoft.com/office/drawing/2014/main" id="{9674F53F-B614-661D-183F-8AB78C1116B3}"/>
              </a:ext>
            </a:extLst>
          </p:cNvPr>
          <p:cNvSpPr>
            <a:spLocks noGrp="1"/>
          </p:cNvSpPr>
          <p:nvPr>
            <p:ph type="dt" sz="half" idx="10"/>
          </p:nvPr>
        </p:nvSpPr>
        <p:spPr/>
        <p:txBody>
          <a:bodyPr/>
          <a:lstStyle/>
          <a:p>
            <a:r>
              <a:rPr lang="en-US">
                <a:solidFill>
                  <a:srgbClr val="FFFFFF"/>
                </a:solidFill>
              </a:rPr>
              <a:t>Silent Push Inc. ©2025</a:t>
            </a:r>
            <a:endParaRPr lang="en-US"/>
          </a:p>
        </p:txBody>
      </p:sp>
      <p:pic>
        <p:nvPicPr>
          <p:cNvPr id="15" name="Picture 14" descr="A fingerprint with icons around it&#10;&#10;Description automatically generated">
            <a:extLst>
              <a:ext uri="{FF2B5EF4-FFF2-40B4-BE49-F238E27FC236}">
                <a16:creationId xmlns:a16="http://schemas.microsoft.com/office/drawing/2014/main" id="{3832203C-26A1-764F-25E8-5CF8C6C4C7D5}"/>
              </a:ext>
            </a:extLst>
          </p:cNvPr>
          <p:cNvPicPr>
            <a:picLocks noChangeAspect="1"/>
          </p:cNvPicPr>
          <p:nvPr/>
        </p:nvPicPr>
        <p:blipFill rotWithShape="1">
          <a:blip r:embed="rId4"/>
          <a:srcRect l="38910" t="25291" r="38890" b="25818"/>
          <a:stretch/>
        </p:blipFill>
        <p:spPr>
          <a:xfrm>
            <a:off x="677087" y="2698363"/>
            <a:ext cx="2083589" cy="2581144"/>
          </a:xfrm>
          <a:prstGeom prst="ellipse">
            <a:avLst/>
          </a:prstGeom>
        </p:spPr>
      </p:pic>
      <p:sp>
        <p:nvSpPr>
          <p:cNvPr id="16" name="Content Placeholder 2">
            <a:extLst>
              <a:ext uri="{FF2B5EF4-FFF2-40B4-BE49-F238E27FC236}">
                <a16:creationId xmlns:a16="http://schemas.microsoft.com/office/drawing/2014/main" id="{86B31AE7-1E0B-195D-7761-22084205DD37}"/>
              </a:ext>
            </a:extLst>
          </p:cNvPr>
          <p:cNvSpPr txBox="1">
            <a:spLocks/>
          </p:cNvSpPr>
          <p:nvPr/>
        </p:nvSpPr>
        <p:spPr>
          <a:xfrm>
            <a:off x="1656225" y="2515161"/>
            <a:ext cx="4131884" cy="6531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00000"/>
              </a:lnSpc>
              <a:spcBef>
                <a:spcPts val="0"/>
              </a:spcBef>
              <a:buAutoNum type="arabicPeriod"/>
            </a:pPr>
            <a:r>
              <a:rPr lang="en-GB" sz="1600">
                <a:effectLst/>
                <a:latin typeface="Hanken Grotesk Light" pitchFamily="2" charset="77"/>
                <a:cs typeface="Arial"/>
              </a:rPr>
              <a:t>Identify a group of </a:t>
            </a:r>
            <a:r>
              <a:rPr lang="en-GB" sz="1600" err="1">
                <a:effectLst/>
                <a:latin typeface="Hanken Grotesk Light" pitchFamily="2" charset="77"/>
                <a:cs typeface="Arial"/>
              </a:rPr>
              <a:t>behaviors</a:t>
            </a:r>
            <a:r>
              <a:rPr lang="en-GB" sz="1600">
                <a:latin typeface="Hanken Grotesk Light" pitchFamily="2" charset="77"/>
                <a:cs typeface="Arial"/>
              </a:rPr>
              <a:t> </a:t>
            </a:r>
          </a:p>
          <a:p>
            <a:pPr marL="0" indent="0" algn="ctr">
              <a:lnSpc>
                <a:spcPct val="100000"/>
              </a:lnSpc>
              <a:spcBef>
                <a:spcPts val="0"/>
              </a:spcBef>
              <a:buNone/>
            </a:pPr>
            <a:r>
              <a:rPr lang="en-GB" sz="1600">
                <a:latin typeface="Hanken Grotesk Light" pitchFamily="2" charset="77"/>
                <a:cs typeface="Arial"/>
              </a:rPr>
              <a:t>and TTPs</a:t>
            </a:r>
            <a:endParaRPr lang="en-US" sz="1600">
              <a:latin typeface="Hanken Grotesk Light" pitchFamily="2" charset="77"/>
              <a:cs typeface="Arial"/>
            </a:endParaRPr>
          </a:p>
        </p:txBody>
      </p:sp>
      <p:sp>
        <p:nvSpPr>
          <p:cNvPr id="17" name="Content Placeholder 2">
            <a:extLst>
              <a:ext uri="{FF2B5EF4-FFF2-40B4-BE49-F238E27FC236}">
                <a16:creationId xmlns:a16="http://schemas.microsoft.com/office/drawing/2014/main" id="{34E039B6-C96B-D977-8407-F2841DDB14BC}"/>
              </a:ext>
            </a:extLst>
          </p:cNvPr>
          <p:cNvSpPr txBox="1">
            <a:spLocks/>
          </p:cNvSpPr>
          <p:nvPr/>
        </p:nvSpPr>
        <p:spPr>
          <a:xfrm>
            <a:off x="2754346" y="3459279"/>
            <a:ext cx="3033762" cy="3651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600">
                <a:effectLst/>
                <a:latin typeface="Hanken Grotesk Light" pitchFamily="2" charset="77"/>
                <a:cs typeface="Arial"/>
              </a:rPr>
              <a:t>2. </a:t>
            </a:r>
            <a:r>
              <a:rPr lang="en-GB" sz="1600">
                <a:latin typeface="Hanken Grotesk Light" pitchFamily="2" charset="77"/>
                <a:cs typeface="Arial"/>
              </a:rPr>
              <a:t>Turn into </a:t>
            </a:r>
            <a:r>
              <a:rPr lang="en-GB" sz="1600">
                <a:effectLst/>
                <a:latin typeface="Hanken Grotesk Light" pitchFamily="2" charset="77"/>
                <a:cs typeface="Arial"/>
              </a:rPr>
              <a:t>searchable attributes</a:t>
            </a:r>
            <a:endParaRPr lang="en-US" sz="1600">
              <a:latin typeface="Hanken Grotesk Light" pitchFamily="2" charset="77"/>
              <a:cs typeface="Arial"/>
            </a:endParaRPr>
          </a:p>
        </p:txBody>
      </p:sp>
      <p:sp>
        <p:nvSpPr>
          <p:cNvPr id="18" name="Content Placeholder 2">
            <a:extLst>
              <a:ext uri="{FF2B5EF4-FFF2-40B4-BE49-F238E27FC236}">
                <a16:creationId xmlns:a16="http://schemas.microsoft.com/office/drawing/2014/main" id="{B4931B56-4A05-9667-EC76-3FF61930F0DD}"/>
              </a:ext>
            </a:extLst>
          </p:cNvPr>
          <p:cNvSpPr txBox="1">
            <a:spLocks/>
          </p:cNvSpPr>
          <p:nvPr/>
        </p:nvSpPr>
        <p:spPr>
          <a:xfrm>
            <a:off x="3004387" y="4381800"/>
            <a:ext cx="2744258" cy="4725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600">
                <a:effectLst/>
                <a:latin typeface="Hanken Grotesk Light" pitchFamily="2" charset="77"/>
                <a:cs typeface="Arial"/>
              </a:rPr>
              <a:t>3. </a:t>
            </a:r>
            <a:r>
              <a:rPr lang="en-GB" sz="1600">
                <a:latin typeface="Hanken Grotesk Light" pitchFamily="2" charset="77"/>
                <a:cs typeface="Arial"/>
              </a:rPr>
              <a:t>Obtain a complete view of the threat landscape</a:t>
            </a:r>
          </a:p>
        </p:txBody>
      </p:sp>
      <p:sp>
        <p:nvSpPr>
          <p:cNvPr id="19" name="Content Placeholder 2">
            <a:extLst>
              <a:ext uri="{FF2B5EF4-FFF2-40B4-BE49-F238E27FC236}">
                <a16:creationId xmlns:a16="http://schemas.microsoft.com/office/drawing/2014/main" id="{4D1433A5-354A-2D49-9D08-95AFA1FD76E5}"/>
              </a:ext>
            </a:extLst>
          </p:cNvPr>
          <p:cNvSpPr txBox="1">
            <a:spLocks/>
          </p:cNvSpPr>
          <p:nvPr/>
        </p:nvSpPr>
        <p:spPr>
          <a:xfrm>
            <a:off x="2075243" y="5279507"/>
            <a:ext cx="3264099" cy="5986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600">
                <a:latin typeface="Hanken Grotesk Light" pitchFamily="2" charset="77"/>
                <a:cs typeface="Arial"/>
              </a:rPr>
              <a:t>4. Stop known and unknown threats</a:t>
            </a:r>
            <a:endParaRPr lang="en-GB" sz="1600">
              <a:latin typeface="Hanken Grotesk Light" pitchFamily="2" charset="77"/>
            </a:endParaRPr>
          </a:p>
        </p:txBody>
      </p:sp>
      <p:sp>
        <p:nvSpPr>
          <p:cNvPr id="11" name="Rounded Rectangle 12">
            <a:extLst>
              <a:ext uri="{FF2B5EF4-FFF2-40B4-BE49-F238E27FC236}">
                <a16:creationId xmlns:a16="http://schemas.microsoft.com/office/drawing/2014/main" id="{D0A01BAB-E2ED-14A2-0608-7271456F4000}"/>
              </a:ext>
            </a:extLst>
          </p:cNvPr>
          <p:cNvSpPr/>
          <p:nvPr/>
        </p:nvSpPr>
        <p:spPr>
          <a:xfrm>
            <a:off x="10122663" y="3054855"/>
            <a:ext cx="1152267" cy="1172769"/>
          </a:xfrm>
          <a:prstGeom prst="roundRect">
            <a:avLst>
              <a:gd name="adj" fmla="val 1780"/>
            </a:avLst>
          </a:prstGeom>
          <a:solidFill>
            <a:schemeClr val="accent6"/>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sz="1200">
              <a:solidFill>
                <a:schemeClr val="accent2"/>
              </a:solidFill>
              <a:latin typeface="Arial" panose="020B0604020202020204" pitchFamily="34" charset="0"/>
              <a:cs typeface="Arial" panose="020B0604020202020204" pitchFamily="34" charset="0"/>
            </a:endParaRPr>
          </a:p>
        </p:txBody>
      </p:sp>
      <p:sp>
        <p:nvSpPr>
          <p:cNvPr id="12" name="Title 4">
            <a:extLst>
              <a:ext uri="{FF2B5EF4-FFF2-40B4-BE49-F238E27FC236}">
                <a16:creationId xmlns:a16="http://schemas.microsoft.com/office/drawing/2014/main" id="{FF963639-B836-C2A3-E4D2-C2B6AAD1C88F}"/>
              </a:ext>
            </a:extLst>
          </p:cNvPr>
          <p:cNvSpPr txBox="1">
            <a:spLocks/>
          </p:cNvSpPr>
          <p:nvPr/>
        </p:nvSpPr>
        <p:spPr>
          <a:xfrm>
            <a:off x="9436465" y="4365467"/>
            <a:ext cx="2639958" cy="654049"/>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1600"/>
              <a:t>APT Groups</a:t>
            </a:r>
            <a:br>
              <a:rPr lang="en-US" sz="1600" b="1"/>
            </a:br>
            <a:r>
              <a:rPr lang="en-US" sz="1600" b="1">
                <a:solidFill>
                  <a:schemeClr val="bg2"/>
                </a:solidFill>
              </a:rPr>
              <a:t>Two Months Earlier</a:t>
            </a:r>
          </a:p>
        </p:txBody>
      </p:sp>
      <p:grpSp>
        <p:nvGrpSpPr>
          <p:cNvPr id="10" name="Group 9">
            <a:extLst>
              <a:ext uri="{FF2B5EF4-FFF2-40B4-BE49-F238E27FC236}">
                <a16:creationId xmlns:a16="http://schemas.microsoft.com/office/drawing/2014/main" id="{067D8937-2E92-193F-7966-4E0E0559EC46}"/>
              </a:ext>
            </a:extLst>
          </p:cNvPr>
          <p:cNvGrpSpPr/>
          <p:nvPr/>
        </p:nvGrpSpPr>
        <p:grpSpPr>
          <a:xfrm>
            <a:off x="7775282" y="3071242"/>
            <a:ext cx="2209800" cy="1948274"/>
            <a:chOff x="5937122" y="3071242"/>
            <a:chExt cx="2209800" cy="1948274"/>
          </a:xfrm>
        </p:grpSpPr>
        <p:sp>
          <p:nvSpPr>
            <p:cNvPr id="8" name="Rounded Rectangle 10">
              <a:extLst>
                <a:ext uri="{FF2B5EF4-FFF2-40B4-BE49-F238E27FC236}">
                  <a16:creationId xmlns:a16="http://schemas.microsoft.com/office/drawing/2014/main" id="{9B7AFBC5-6111-BF0B-0626-6A0946F16502}"/>
                </a:ext>
              </a:extLst>
            </p:cNvPr>
            <p:cNvSpPr/>
            <p:nvPr/>
          </p:nvSpPr>
          <p:spPr>
            <a:xfrm>
              <a:off x="6436975" y="3071242"/>
              <a:ext cx="1152266" cy="1172197"/>
            </a:xfrm>
            <a:prstGeom prst="roundRect">
              <a:avLst>
                <a:gd name="adj" fmla="val 1780"/>
              </a:avLst>
            </a:prstGeom>
            <a:solidFill>
              <a:schemeClr val="accent6"/>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sz="1200">
                <a:solidFill>
                  <a:schemeClr val="accent2"/>
                </a:solidFill>
                <a:latin typeface="Arial" panose="020B0604020202020204" pitchFamily="34" charset="0"/>
                <a:cs typeface="Arial" panose="020B0604020202020204" pitchFamily="34" charset="0"/>
              </a:endParaRPr>
            </a:p>
          </p:txBody>
        </p:sp>
        <p:sp>
          <p:nvSpPr>
            <p:cNvPr id="9" name="Title 4">
              <a:extLst>
                <a:ext uri="{FF2B5EF4-FFF2-40B4-BE49-F238E27FC236}">
                  <a16:creationId xmlns:a16="http://schemas.microsoft.com/office/drawing/2014/main" id="{9A1BD0D6-A98E-C085-3662-94105746B609}"/>
                </a:ext>
              </a:extLst>
            </p:cNvPr>
            <p:cNvSpPr txBox="1">
              <a:spLocks/>
            </p:cNvSpPr>
            <p:nvPr/>
          </p:nvSpPr>
          <p:spPr>
            <a:xfrm>
              <a:off x="5937122" y="4365467"/>
              <a:ext cx="2209800" cy="654049"/>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1600"/>
                <a:t>Access Brokers</a:t>
              </a:r>
              <a:br>
                <a:rPr lang="en-US" sz="1600" b="1"/>
              </a:br>
              <a:r>
                <a:rPr lang="en-US" sz="1600" b="1">
                  <a:solidFill>
                    <a:schemeClr val="accent3"/>
                  </a:solidFill>
                </a:rPr>
                <a:t>Six Days Earlier</a:t>
              </a:r>
            </a:p>
          </p:txBody>
        </p:sp>
        <p:pic>
          <p:nvPicPr>
            <p:cNvPr id="28" name="Graphic 27" descr="Magnifying glass outline">
              <a:extLst>
                <a:ext uri="{FF2B5EF4-FFF2-40B4-BE49-F238E27FC236}">
                  <a16:creationId xmlns:a16="http://schemas.microsoft.com/office/drawing/2014/main" id="{46C3458E-7CD3-7BC6-E32B-A0E08D51B1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6971" y="3216067"/>
              <a:ext cx="864201" cy="864201"/>
            </a:xfrm>
            <a:prstGeom prst="rect">
              <a:avLst/>
            </a:prstGeom>
          </p:spPr>
        </p:pic>
      </p:grpSp>
      <p:grpSp>
        <p:nvGrpSpPr>
          <p:cNvPr id="5" name="Group 4">
            <a:extLst>
              <a:ext uri="{FF2B5EF4-FFF2-40B4-BE49-F238E27FC236}">
                <a16:creationId xmlns:a16="http://schemas.microsoft.com/office/drawing/2014/main" id="{C9F52473-9FFC-9DA0-165E-DC2FE5E14A5A}"/>
              </a:ext>
            </a:extLst>
          </p:cNvPr>
          <p:cNvGrpSpPr/>
          <p:nvPr/>
        </p:nvGrpSpPr>
        <p:grpSpPr>
          <a:xfrm>
            <a:off x="5963083" y="3053134"/>
            <a:ext cx="2209800" cy="1964060"/>
            <a:chOff x="7715833" y="3055456"/>
            <a:chExt cx="2209800" cy="1964060"/>
          </a:xfrm>
        </p:grpSpPr>
        <p:sp>
          <p:nvSpPr>
            <p:cNvPr id="2" name="Rounded Rectangle 9">
              <a:extLst>
                <a:ext uri="{FF2B5EF4-FFF2-40B4-BE49-F238E27FC236}">
                  <a16:creationId xmlns:a16="http://schemas.microsoft.com/office/drawing/2014/main" id="{9867F385-F686-C3EB-F66C-C2C109AF2F66}"/>
                </a:ext>
              </a:extLst>
            </p:cNvPr>
            <p:cNvSpPr/>
            <p:nvPr/>
          </p:nvSpPr>
          <p:spPr>
            <a:xfrm>
              <a:off x="8218263" y="3055456"/>
              <a:ext cx="1152268" cy="1172770"/>
            </a:xfrm>
            <a:prstGeom prst="roundRect">
              <a:avLst>
                <a:gd name="adj" fmla="val 1780"/>
              </a:avLst>
            </a:prstGeom>
            <a:solidFill>
              <a:schemeClr val="accent6"/>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sz="1200">
                <a:solidFill>
                  <a:schemeClr val="accent2"/>
                </a:solidFill>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03E2F30E-1F96-9865-11AB-FEA16B58D977}"/>
                </a:ext>
              </a:extLst>
            </p:cNvPr>
            <p:cNvSpPr txBox="1">
              <a:spLocks/>
            </p:cNvSpPr>
            <p:nvPr/>
          </p:nvSpPr>
          <p:spPr>
            <a:xfrm>
              <a:off x="7715833" y="4365467"/>
              <a:ext cx="2209800" cy="654049"/>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1600"/>
                <a:t>Phishing</a:t>
              </a:r>
              <a:br>
                <a:rPr lang="en-US" sz="1600" b="1"/>
              </a:br>
              <a:r>
                <a:rPr lang="en-US" sz="1600" b="1">
                  <a:solidFill>
                    <a:schemeClr val="accent2"/>
                  </a:solidFill>
                </a:rPr>
                <a:t>One Day Earlier</a:t>
              </a:r>
            </a:p>
          </p:txBody>
        </p:sp>
        <p:pic>
          <p:nvPicPr>
            <p:cNvPr id="36" name="Graphic 35" descr="Fishing outline">
              <a:extLst>
                <a:ext uri="{FF2B5EF4-FFF2-40B4-BE49-F238E27FC236}">
                  <a16:creationId xmlns:a16="http://schemas.microsoft.com/office/drawing/2014/main" id="{BD8485B5-A8B4-D176-DA4E-5A465F3582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3963" y="3136513"/>
              <a:ext cx="871756" cy="871756"/>
            </a:xfrm>
            <a:prstGeom prst="rect">
              <a:avLst/>
            </a:prstGeom>
          </p:spPr>
        </p:pic>
      </p:grpSp>
      <p:pic>
        <p:nvPicPr>
          <p:cNvPr id="38" name="Graphic 37" descr="High voltage outline">
            <a:extLst>
              <a:ext uri="{FF2B5EF4-FFF2-40B4-BE49-F238E27FC236}">
                <a16:creationId xmlns:a16="http://schemas.microsoft.com/office/drawing/2014/main" id="{64275337-0B38-0364-F88B-65ED6B0A60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8931" y="3192698"/>
            <a:ext cx="871756" cy="871756"/>
          </a:xfrm>
          <a:prstGeom prst="rect">
            <a:avLst/>
          </a:prstGeom>
        </p:spPr>
      </p:pic>
      <p:pic>
        <p:nvPicPr>
          <p:cNvPr id="42" name="Picture 41" descr="A bright light in the dark&#10;&#10;Description automatically generated">
            <a:extLst>
              <a:ext uri="{FF2B5EF4-FFF2-40B4-BE49-F238E27FC236}">
                <a16:creationId xmlns:a16="http://schemas.microsoft.com/office/drawing/2014/main" id="{57AE39ED-7EE9-E620-6C25-8AEA331D8EBD}"/>
              </a:ext>
            </a:extLst>
          </p:cNvPr>
          <p:cNvPicPr>
            <a:picLocks noChangeAspect="1"/>
          </p:cNvPicPr>
          <p:nvPr/>
        </p:nvPicPr>
        <p:blipFill>
          <a:blip r:embed="rId11"/>
          <a:stretch>
            <a:fillRect/>
          </a:stretch>
        </p:blipFill>
        <p:spPr>
          <a:xfrm>
            <a:off x="1121093" y="2320847"/>
            <a:ext cx="1121845" cy="1121845"/>
          </a:xfrm>
          <a:prstGeom prst="rect">
            <a:avLst/>
          </a:prstGeom>
        </p:spPr>
      </p:pic>
      <p:pic>
        <p:nvPicPr>
          <p:cNvPr id="43" name="Picture 42" descr="A bright light in the dark&#10;&#10;Description automatically generated">
            <a:extLst>
              <a:ext uri="{FF2B5EF4-FFF2-40B4-BE49-F238E27FC236}">
                <a16:creationId xmlns:a16="http://schemas.microsoft.com/office/drawing/2014/main" id="{EE513A18-8851-D80C-13DE-512B6DC3B9EB}"/>
              </a:ext>
            </a:extLst>
          </p:cNvPr>
          <p:cNvPicPr>
            <a:picLocks noChangeAspect="1"/>
          </p:cNvPicPr>
          <p:nvPr/>
        </p:nvPicPr>
        <p:blipFill>
          <a:blip r:embed="rId11"/>
          <a:stretch>
            <a:fillRect/>
          </a:stretch>
        </p:blipFill>
        <p:spPr>
          <a:xfrm>
            <a:off x="1968344" y="3023592"/>
            <a:ext cx="1121845" cy="1121845"/>
          </a:xfrm>
          <a:prstGeom prst="rect">
            <a:avLst/>
          </a:prstGeom>
        </p:spPr>
      </p:pic>
      <p:pic>
        <p:nvPicPr>
          <p:cNvPr id="44" name="Picture 43" descr="A bright light in the dark&#10;&#10;Description automatically generated">
            <a:extLst>
              <a:ext uri="{FF2B5EF4-FFF2-40B4-BE49-F238E27FC236}">
                <a16:creationId xmlns:a16="http://schemas.microsoft.com/office/drawing/2014/main" id="{27592846-DF69-1E91-CB06-CE7575A957AD}"/>
              </a:ext>
            </a:extLst>
          </p:cNvPr>
          <p:cNvPicPr>
            <a:picLocks noChangeAspect="1"/>
          </p:cNvPicPr>
          <p:nvPr/>
        </p:nvPicPr>
        <p:blipFill>
          <a:blip r:embed="rId11"/>
          <a:stretch>
            <a:fillRect/>
          </a:stretch>
        </p:blipFill>
        <p:spPr>
          <a:xfrm>
            <a:off x="1847825" y="3952628"/>
            <a:ext cx="1121845" cy="1121845"/>
          </a:xfrm>
          <a:prstGeom prst="rect">
            <a:avLst/>
          </a:prstGeom>
        </p:spPr>
      </p:pic>
      <p:pic>
        <p:nvPicPr>
          <p:cNvPr id="45" name="Picture 44" descr="A bright light in the dark&#10;&#10;Description automatically generated">
            <a:extLst>
              <a:ext uri="{FF2B5EF4-FFF2-40B4-BE49-F238E27FC236}">
                <a16:creationId xmlns:a16="http://schemas.microsoft.com/office/drawing/2014/main" id="{E73FE4D8-A748-AEE5-460F-8F6D97906AB4}"/>
              </a:ext>
            </a:extLst>
          </p:cNvPr>
          <p:cNvPicPr>
            <a:picLocks noChangeAspect="1"/>
          </p:cNvPicPr>
          <p:nvPr/>
        </p:nvPicPr>
        <p:blipFill>
          <a:blip r:embed="rId11"/>
          <a:stretch>
            <a:fillRect/>
          </a:stretch>
        </p:blipFill>
        <p:spPr>
          <a:xfrm>
            <a:off x="1106991" y="4638726"/>
            <a:ext cx="1121845" cy="1121845"/>
          </a:xfrm>
          <a:prstGeom prst="rect">
            <a:avLst/>
          </a:prstGeom>
        </p:spPr>
      </p:pic>
    </p:spTree>
    <p:extLst>
      <p:ext uri="{BB962C8B-B14F-4D97-AF65-F5344CB8AC3E}">
        <p14:creationId xmlns:p14="http://schemas.microsoft.com/office/powerpoint/2010/main" val="346020198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3EFD8C-07A9-3374-C2D8-6711CEE3A667}"/>
              </a:ext>
            </a:extLst>
          </p:cNvPr>
          <p:cNvPicPr>
            <a:picLocks noChangeAspect="1"/>
          </p:cNvPicPr>
          <p:nvPr/>
        </p:nvPicPr>
        <p:blipFill>
          <a:blip r:embed="rId3">
            <a:alphaModFix amt="35000"/>
          </a:blip>
          <a:stretch>
            <a:fillRect/>
          </a:stretch>
        </p:blipFill>
        <p:spPr>
          <a:xfrm rot="20174787">
            <a:off x="-565579" y="678301"/>
            <a:ext cx="13505361" cy="7166811"/>
          </a:xfrm>
          <a:prstGeom prst="rect">
            <a:avLst/>
          </a:prstGeom>
        </p:spPr>
      </p:pic>
      <p:sp>
        <p:nvSpPr>
          <p:cNvPr id="38" name="Rounded Rectangle 37">
            <a:extLst>
              <a:ext uri="{FF2B5EF4-FFF2-40B4-BE49-F238E27FC236}">
                <a16:creationId xmlns:a16="http://schemas.microsoft.com/office/drawing/2014/main" id="{134F6CDF-4BF1-A0BE-8254-912FCA608F81}"/>
              </a:ext>
            </a:extLst>
          </p:cNvPr>
          <p:cNvSpPr/>
          <p:nvPr/>
        </p:nvSpPr>
        <p:spPr>
          <a:xfrm>
            <a:off x="3774961" y="4133097"/>
            <a:ext cx="4790117" cy="2234707"/>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68" name="Rounded Rectangle 67">
            <a:extLst>
              <a:ext uri="{FF2B5EF4-FFF2-40B4-BE49-F238E27FC236}">
                <a16:creationId xmlns:a16="http://schemas.microsoft.com/office/drawing/2014/main" id="{5305F812-6C16-F61D-7E49-902F75575732}"/>
              </a:ext>
            </a:extLst>
          </p:cNvPr>
          <p:cNvSpPr/>
          <p:nvPr/>
        </p:nvSpPr>
        <p:spPr>
          <a:xfrm>
            <a:off x="1184765" y="1605487"/>
            <a:ext cx="4790117" cy="2221831"/>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A827E960-6881-4292-5F11-6A838B3D2251}"/>
              </a:ext>
            </a:extLst>
          </p:cNvPr>
          <p:cNvSpPr>
            <a:spLocks noGrp="1"/>
          </p:cNvSpPr>
          <p:nvPr>
            <p:ph type="sldNum" sz="quarter" idx="12"/>
          </p:nvPr>
        </p:nvSpPr>
        <p:spPr/>
        <p:txBody>
          <a:bodyPr/>
          <a:lstStyle/>
          <a:p>
            <a:fld id="{64754CFD-9CD0-1F46-A482-4C63AC01334C}" type="slidenum">
              <a:rPr lang="en-US" smtClean="0"/>
              <a:pPr/>
              <a:t>5</a:t>
            </a:fld>
            <a:endParaRPr lang="en-US"/>
          </a:p>
        </p:txBody>
      </p:sp>
      <p:sp>
        <p:nvSpPr>
          <p:cNvPr id="5" name="Date Placeholder 4">
            <a:extLst>
              <a:ext uri="{FF2B5EF4-FFF2-40B4-BE49-F238E27FC236}">
                <a16:creationId xmlns:a16="http://schemas.microsoft.com/office/drawing/2014/main" id="{65DF8276-E6E4-388C-630E-ADFB9C3E3A74}"/>
              </a:ext>
            </a:extLst>
          </p:cNvPr>
          <p:cNvSpPr>
            <a:spLocks noGrp="1"/>
          </p:cNvSpPr>
          <p:nvPr>
            <p:ph type="dt" sz="half" idx="10"/>
          </p:nvPr>
        </p:nvSpPr>
        <p:spPr/>
        <p:txBody>
          <a:bodyPr/>
          <a:lstStyle/>
          <a:p>
            <a:r>
              <a:rPr lang="en-US">
                <a:solidFill>
                  <a:srgbClr val="FFFFFF"/>
                </a:solidFill>
              </a:rPr>
              <a:t>Silent Push Inc. ©2025</a:t>
            </a:r>
            <a:endParaRPr lang="en-US"/>
          </a:p>
        </p:txBody>
      </p:sp>
      <p:sp>
        <p:nvSpPr>
          <p:cNvPr id="7" name="TextBox 6">
            <a:extLst>
              <a:ext uri="{FF2B5EF4-FFF2-40B4-BE49-F238E27FC236}">
                <a16:creationId xmlns:a16="http://schemas.microsoft.com/office/drawing/2014/main" id="{F1B41324-6602-0BB6-BCCA-A71D01A64E0F}"/>
              </a:ext>
            </a:extLst>
          </p:cNvPr>
          <p:cNvSpPr txBox="1"/>
          <p:nvPr/>
        </p:nvSpPr>
        <p:spPr>
          <a:xfrm>
            <a:off x="1672745" y="1710872"/>
            <a:ext cx="42355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ea typeface="Calibri"/>
                <a:cs typeface="Calibri"/>
              </a:rPr>
              <a:t>Intelligence Feeds</a:t>
            </a:r>
            <a:endParaRPr lang="en-US" sz="2800" b="1">
              <a:solidFill>
                <a:schemeClr val="accent2"/>
              </a:solidFill>
            </a:endParaRPr>
          </a:p>
        </p:txBody>
      </p:sp>
      <p:sp>
        <p:nvSpPr>
          <p:cNvPr id="9" name="TextBox 8">
            <a:extLst>
              <a:ext uri="{FF2B5EF4-FFF2-40B4-BE49-F238E27FC236}">
                <a16:creationId xmlns:a16="http://schemas.microsoft.com/office/drawing/2014/main" id="{D65AF703-9C19-DF23-EFF3-1F795F90CADE}"/>
              </a:ext>
            </a:extLst>
          </p:cNvPr>
          <p:cNvSpPr txBox="1"/>
          <p:nvPr/>
        </p:nvSpPr>
        <p:spPr>
          <a:xfrm>
            <a:off x="6641469" y="2099839"/>
            <a:ext cx="35667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3"/>
                </a:solidFill>
                <a:ea typeface="Calibri"/>
                <a:cs typeface="Calibri"/>
              </a:rPr>
              <a:t>Brand Impersonation</a:t>
            </a:r>
          </a:p>
        </p:txBody>
      </p:sp>
      <p:sp>
        <p:nvSpPr>
          <p:cNvPr id="3" name="Title 1">
            <a:extLst>
              <a:ext uri="{FF2B5EF4-FFF2-40B4-BE49-F238E27FC236}">
                <a16:creationId xmlns:a16="http://schemas.microsoft.com/office/drawing/2014/main" id="{F43D7B22-A5AA-BA22-475D-7CC73DD99878}"/>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a:latin typeface="Arial"/>
                <a:cs typeface="Arial"/>
              </a:rPr>
              <a:t>Use Cases </a:t>
            </a:r>
            <a:r>
              <a:rPr lang="en-US" sz="3500" b="1">
                <a:solidFill>
                  <a:srgbClr val="FFFFFF"/>
                </a:solidFill>
                <a:latin typeface="Arial"/>
                <a:cs typeface="Arial"/>
              </a:rPr>
              <a:t>and </a:t>
            </a:r>
            <a:r>
              <a:rPr lang="en-US" sz="3500" b="1">
                <a:solidFill>
                  <a:schemeClr val="accent3"/>
                </a:solidFill>
                <a:latin typeface="Arial"/>
                <a:cs typeface="Arial"/>
              </a:rPr>
              <a:t>Solutions</a:t>
            </a:r>
            <a:endParaRPr lang="en-US" sz="3500">
              <a:solidFill>
                <a:schemeClr val="accent3"/>
              </a:solidFill>
            </a:endParaRPr>
          </a:p>
        </p:txBody>
      </p:sp>
      <p:sp>
        <p:nvSpPr>
          <p:cNvPr id="13" name="TextBox 12">
            <a:extLst>
              <a:ext uri="{FF2B5EF4-FFF2-40B4-BE49-F238E27FC236}">
                <a16:creationId xmlns:a16="http://schemas.microsoft.com/office/drawing/2014/main" id="{A6A0C0C1-64E0-1E95-C25E-B2565EB80EAA}"/>
              </a:ext>
            </a:extLst>
          </p:cNvPr>
          <p:cNvSpPr txBox="1"/>
          <p:nvPr/>
        </p:nvSpPr>
        <p:spPr>
          <a:xfrm>
            <a:off x="1662658" y="2179023"/>
            <a:ext cx="47901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ea typeface="Calibri"/>
                <a:cs typeface="Calibri"/>
              </a:rPr>
              <a:t>Know First with IOFAs </a:t>
            </a:r>
          </a:p>
        </p:txBody>
      </p:sp>
      <p:sp>
        <p:nvSpPr>
          <p:cNvPr id="17" name="Rounded Rectangle 16">
            <a:extLst>
              <a:ext uri="{FF2B5EF4-FFF2-40B4-BE49-F238E27FC236}">
                <a16:creationId xmlns:a16="http://schemas.microsoft.com/office/drawing/2014/main" id="{094BC272-BF5D-1713-C23C-54FD228AC80B}"/>
              </a:ext>
            </a:extLst>
          </p:cNvPr>
          <p:cNvSpPr/>
          <p:nvPr/>
        </p:nvSpPr>
        <p:spPr>
          <a:xfrm>
            <a:off x="6460025" y="1603268"/>
            <a:ext cx="4790117" cy="2234707"/>
          </a:xfrm>
          <a:prstGeom prst="roundRect">
            <a:avLst>
              <a:gd name="adj" fmla="val 1780"/>
            </a:avLst>
          </a:prstGeom>
          <a:solidFill>
            <a:schemeClr val="accent6"/>
          </a:solidFill>
          <a:ln w="6350">
            <a:solidFill>
              <a:srgbClr val="4B5356"/>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24" name="TextBox 23">
            <a:extLst>
              <a:ext uri="{FF2B5EF4-FFF2-40B4-BE49-F238E27FC236}">
                <a16:creationId xmlns:a16="http://schemas.microsoft.com/office/drawing/2014/main" id="{8184435F-79C7-2AEC-CDA0-B56A8D82DCC3}"/>
              </a:ext>
            </a:extLst>
          </p:cNvPr>
          <p:cNvSpPr txBox="1"/>
          <p:nvPr/>
        </p:nvSpPr>
        <p:spPr>
          <a:xfrm>
            <a:off x="6924036" y="1731684"/>
            <a:ext cx="42355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ea typeface="Calibri"/>
                <a:cs typeface="Calibri"/>
              </a:rPr>
              <a:t>Proactive Threat Hunting</a:t>
            </a:r>
            <a:endParaRPr lang="en-US" sz="2800" b="1">
              <a:solidFill>
                <a:schemeClr val="accent2"/>
              </a:solidFill>
            </a:endParaRPr>
          </a:p>
        </p:txBody>
      </p:sp>
      <p:sp>
        <p:nvSpPr>
          <p:cNvPr id="25" name="TextBox 24">
            <a:extLst>
              <a:ext uri="{FF2B5EF4-FFF2-40B4-BE49-F238E27FC236}">
                <a16:creationId xmlns:a16="http://schemas.microsoft.com/office/drawing/2014/main" id="{13C7C3BE-FA36-F17B-F237-4F1D8C384FBB}"/>
              </a:ext>
            </a:extLst>
          </p:cNvPr>
          <p:cNvSpPr txBox="1"/>
          <p:nvPr/>
        </p:nvSpPr>
        <p:spPr>
          <a:xfrm>
            <a:off x="4209277" y="4348984"/>
            <a:ext cx="42355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ea typeface="Calibri"/>
                <a:cs typeface="Calibri"/>
              </a:rPr>
              <a:t>Brand Impersonation</a:t>
            </a:r>
            <a:endParaRPr lang="en-US" sz="2800" b="1">
              <a:solidFill>
                <a:schemeClr val="accent2"/>
              </a:solidFill>
            </a:endParaRPr>
          </a:p>
        </p:txBody>
      </p:sp>
      <p:sp>
        <p:nvSpPr>
          <p:cNvPr id="27" name="TextBox 26">
            <a:extLst>
              <a:ext uri="{FF2B5EF4-FFF2-40B4-BE49-F238E27FC236}">
                <a16:creationId xmlns:a16="http://schemas.microsoft.com/office/drawing/2014/main" id="{F08A0F5A-4E56-1717-FEE3-4423370FB3F2}"/>
              </a:ext>
            </a:extLst>
          </p:cNvPr>
          <p:cNvSpPr txBox="1"/>
          <p:nvPr/>
        </p:nvSpPr>
        <p:spPr>
          <a:xfrm>
            <a:off x="6941094" y="2209446"/>
            <a:ext cx="47901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ea typeface="Calibri" panose="020F0502020204030204"/>
                <a:cs typeface="Calibri" panose="020F0502020204030204"/>
              </a:rPr>
              <a:t>Defend Against Hidden Attacks </a:t>
            </a:r>
          </a:p>
        </p:txBody>
      </p:sp>
      <p:sp>
        <p:nvSpPr>
          <p:cNvPr id="28" name="TextBox 27">
            <a:extLst>
              <a:ext uri="{FF2B5EF4-FFF2-40B4-BE49-F238E27FC236}">
                <a16:creationId xmlns:a16="http://schemas.microsoft.com/office/drawing/2014/main" id="{692B0E6D-DC46-51CB-5716-6293484CF5BF}"/>
              </a:ext>
            </a:extLst>
          </p:cNvPr>
          <p:cNvSpPr txBox="1"/>
          <p:nvPr/>
        </p:nvSpPr>
        <p:spPr>
          <a:xfrm>
            <a:off x="4230867" y="4774707"/>
            <a:ext cx="47901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ea typeface="Calibri"/>
                <a:cs typeface="Calibri"/>
              </a:rPr>
              <a:t>Protect Your Reputation</a:t>
            </a:r>
          </a:p>
        </p:txBody>
      </p:sp>
      <p:grpSp>
        <p:nvGrpSpPr>
          <p:cNvPr id="46" name="Group 45">
            <a:extLst>
              <a:ext uri="{FF2B5EF4-FFF2-40B4-BE49-F238E27FC236}">
                <a16:creationId xmlns:a16="http://schemas.microsoft.com/office/drawing/2014/main" id="{98FCBF13-18B6-466F-676B-B72C5907DF26}"/>
              </a:ext>
            </a:extLst>
          </p:cNvPr>
          <p:cNvGrpSpPr/>
          <p:nvPr/>
        </p:nvGrpSpPr>
        <p:grpSpPr>
          <a:xfrm>
            <a:off x="1757530" y="2691354"/>
            <a:ext cx="246783" cy="816904"/>
            <a:chOff x="1563424" y="2538219"/>
            <a:chExt cx="246783" cy="816904"/>
          </a:xfrm>
        </p:grpSpPr>
        <p:pic>
          <p:nvPicPr>
            <p:cNvPr id="39" name="Graphic 38" descr="Checkmark with solid fill">
              <a:extLst>
                <a:ext uri="{FF2B5EF4-FFF2-40B4-BE49-F238E27FC236}">
                  <a16:creationId xmlns:a16="http://schemas.microsoft.com/office/drawing/2014/main" id="{2EDDD32E-C7D6-A2EA-3448-2144864A4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538219"/>
              <a:ext cx="246783" cy="246783"/>
            </a:xfrm>
            <a:prstGeom prst="rect">
              <a:avLst/>
            </a:prstGeom>
          </p:spPr>
        </p:pic>
        <p:pic>
          <p:nvPicPr>
            <p:cNvPr id="40" name="Graphic 39" descr="Checkmark with solid fill">
              <a:extLst>
                <a:ext uri="{FF2B5EF4-FFF2-40B4-BE49-F238E27FC236}">
                  <a16:creationId xmlns:a16="http://schemas.microsoft.com/office/drawing/2014/main" id="{6D6F1D3D-D273-CD85-278A-E449939E5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831012"/>
              <a:ext cx="246783" cy="246783"/>
            </a:xfrm>
            <a:prstGeom prst="rect">
              <a:avLst/>
            </a:prstGeom>
          </p:spPr>
        </p:pic>
        <p:pic>
          <p:nvPicPr>
            <p:cNvPr id="41" name="Graphic 40" descr="Checkmark with solid fill">
              <a:extLst>
                <a:ext uri="{FF2B5EF4-FFF2-40B4-BE49-F238E27FC236}">
                  <a16:creationId xmlns:a16="http://schemas.microsoft.com/office/drawing/2014/main" id="{AA89009B-77CD-B1A3-37F1-A8A407308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3108340"/>
              <a:ext cx="246783" cy="246783"/>
            </a:xfrm>
            <a:prstGeom prst="rect">
              <a:avLst/>
            </a:prstGeom>
          </p:spPr>
        </p:pic>
      </p:grpSp>
      <p:sp>
        <p:nvSpPr>
          <p:cNvPr id="43" name="TextBox 42">
            <a:extLst>
              <a:ext uri="{FF2B5EF4-FFF2-40B4-BE49-F238E27FC236}">
                <a16:creationId xmlns:a16="http://schemas.microsoft.com/office/drawing/2014/main" id="{B8ECC711-8E80-5A71-3736-8DEE428D8468}"/>
              </a:ext>
            </a:extLst>
          </p:cNvPr>
          <p:cNvSpPr txBox="1"/>
          <p:nvPr/>
        </p:nvSpPr>
        <p:spPr>
          <a:xfrm>
            <a:off x="2012285" y="2639341"/>
            <a:ext cx="3893230" cy="923330"/>
          </a:xfrm>
          <a:prstGeom prst="rect">
            <a:avLst/>
          </a:prstGeom>
          <a:noFill/>
        </p:spPr>
        <p:txBody>
          <a:bodyPr wrap="square" lIns="91440" tIns="45720" rIns="91440" bIns="45720" anchor="t">
            <a:spAutoFit/>
          </a:bodyPr>
          <a:lstStyle/>
          <a:p>
            <a:r>
              <a:rPr lang="en-US">
                <a:solidFill>
                  <a:schemeClr val="bg1"/>
                </a:solidFill>
                <a:ea typeface="Calibri"/>
                <a:cs typeface="Calibri"/>
              </a:rPr>
              <a:t>Stack Integration (SIEM, SOAR etc.)</a:t>
            </a:r>
          </a:p>
          <a:p>
            <a:r>
              <a:rPr lang="en-US">
                <a:solidFill>
                  <a:schemeClr val="bg1"/>
                </a:solidFill>
                <a:ea typeface="Calibri"/>
                <a:cs typeface="Calibri"/>
              </a:rPr>
              <a:t>APT, C2 and Infostealer Tracking</a:t>
            </a:r>
          </a:p>
          <a:p>
            <a:r>
              <a:rPr lang="en-US">
                <a:solidFill>
                  <a:schemeClr val="bg1"/>
                </a:solidFill>
                <a:ea typeface="Calibri"/>
                <a:cs typeface="Calibri"/>
              </a:rPr>
              <a:t>Risk and Reputation Scores</a:t>
            </a:r>
            <a:endParaRPr lang="en-US"/>
          </a:p>
        </p:txBody>
      </p:sp>
      <p:sp>
        <p:nvSpPr>
          <p:cNvPr id="45" name="TextBox 44">
            <a:extLst>
              <a:ext uri="{FF2B5EF4-FFF2-40B4-BE49-F238E27FC236}">
                <a16:creationId xmlns:a16="http://schemas.microsoft.com/office/drawing/2014/main" id="{50F3B21A-479F-3289-94C4-3C74C34AB456}"/>
              </a:ext>
            </a:extLst>
          </p:cNvPr>
          <p:cNvSpPr txBox="1"/>
          <p:nvPr/>
        </p:nvSpPr>
        <p:spPr>
          <a:xfrm>
            <a:off x="7346638" y="2668790"/>
            <a:ext cx="3812916" cy="923330"/>
          </a:xfrm>
          <a:prstGeom prst="rect">
            <a:avLst/>
          </a:prstGeom>
          <a:noFill/>
        </p:spPr>
        <p:txBody>
          <a:bodyPr wrap="square" lIns="91440" tIns="45720" rIns="91440" bIns="45720" anchor="t">
            <a:spAutoFit/>
          </a:bodyPr>
          <a:lstStyle/>
          <a:p>
            <a:r>
              <a:rPr lang="en-US">
                <a:solidFill>
                  <a:schemeClr val="bg1"/>
                </a:solidFill>
                <a:ea typeface="Calibri" panose="020F0502020204030204"/>
                <a:cs typeface="Calibri" panose="020F0502020204030204"/>
              </a:rPr>
              <a:t>Targeted Threat Detection</a:t>
            </a:r>
          </a:p>
          <a:p>
            <a:r>
              <a:rPr lang="en-US">
                <a:solidFill>
                  <a:schemeClr val="bg1"/>
                </a:solidFill>
                <a:ea typeface="Calibri" panose="020F0502020204030204"/>
                <a:cs typeface="Calibri" panose="020F0502020204030204"/>
              </a:rPr>
              <a:t>TTP-Led Cyber Defense</a:t>
            </a:r>
          </a:p>
          <a:p>
            <a:r>
              <a:rPr lang="en-US">
                <a:solidFill>
                  <a:schemeClr val="bg1"/>
                </a:solidFill>
                <a:ea typeface="Calibri" panose="020F0502020204030204"/>
                <a:cs typeface="Calibri" panose="020F0502020204030204"/>
              </a:rPr>
              <a:t>Proprietary Behavioral Fingerprinting</a:t>
            </a:r>
            <a:endParaRPr lang="en-US">
              <a:solidFill>
                <a:schemeClr val="bg1"/>
              </a:solidFill>
            </a:endParaRPr>
          </a:p>
        </p:txBody>
      </p:sp>
      <p:grpSp>
        <p:nvGrpSpPr>
          <p:cNvPr id="47" name="Group 46">
            <a:extLst>
              <a:ext uri="{FF2B5EF4-FFF2-40B4-BE49-F238E27FC236}">
                <a16:creationId xmlns:a16="http://schemas.microsoft.com/office/drawing/2014/main" id="{3D7B912D-76FF-2269-8821-56CCA59FA5AE}"/>
              </a:ext>
            </a:extLst>
          </p:cNvPr>
          <p:cNvGrpSpPr/>
          <p:nvPr/>
        </p:nvGrpSpPr>
        <p:grpSpPr>
          <a:xfrm>
            <a:off x="7036666" y="2718901"/>
            <a:ext cx="246783" cy="816904"/>
            <a:chOff x="1563424" y="2538219"/>
            <a:chExt cx="246783" cy="816904"/>
          </a:xfrm>
        </p:grpSpPr>
        <p:pic>
          <p:nvPicPr>
            <p:cNvPr id="48" name="Graphic 47" descr="Checkmark with solid fill">
              <a:extLst>
                <a:ext uri="{FF2B5EF4-FFF2-40B4-BE49-F238E27FC236}">
                  <a16:creationId xmlns:a16="http://schemas.microsoft.com/office/drawing/2014/main" id="{E8E4C983-C8F3-2AB3-AE41-55FC5A1B39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538219"/>
              <a:ext cx="246783" cy="246783"/>
            </a:xfrm>
            <a:prstGeom prst="rect">
              <a:avLst/>
            </a:prstGeom>
          </p:spPr>
        </p:pic>
        <p:pic>
          <p:nvPicPr>
            <p:cNvPr id="49" name="Graphic 48" descr="Checkmark with solid fill">
              <a:extLst>
                <a:ext uri="{FF2B5EF4-FFF2-40B4-BE49-F238E27FC236}">
                  <a16:creationId xmlns:a16="http://schemas.microsoft.com/office/drawing/2014/main" id="{10D2B56A-5AEF-5754-0F26-35A9A1F89D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831012"/>
              <a:ext cx="246783" cy="246783"/>
            </a:xfrm>
            <a:prstGeom prst="rect">
              <a:avLst/>
            </a:prstGeom>
          </p:spPr>
        </p:pic>
        <p:pic>
          <p:nvPicPr>
            <p:cNvPr id="50" name="Graphic 49" descr="Checkmark with solid fill">
              <a:extLst>
                <a:ext uri="{FF2B5EF4-FFF2-40B4-BE49-F238E27FC236}">
                  <a16:creationId xmlns:a16="http://schemas.microsoft.com/office/drawing/2014/main" id="{404B2DBF-BC55-D2FA-253A-9907164DF7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3108340"/>
              <a:ext cx="246783" cy="246783"/>
            </a:xfrm>
            <a:prstGeom prst="rect">
              <a:avLst/>
            </a:prstGeom>
          </p:spPr>
        </p:pic>
      </p:grpSp>
      <p:sp>
        <p:nvSpPr>
          <p:cNvPr id="52" name="TextBox 51">
            <a:extLst>
              <a:ext uri="{FF2B5EF4-FFF2-40B4-BE49-F238E27FC236}">
                <a16:creationId xmlns:a16="http://schemas.microsoft.com/office/drawing/2014/main" id="{281ED904-D4DE-9355-1B4D-2B1FBA718E3C}"/>
              </a:ext>
            </a:extLst>
          </p:cNvPr>
          <p:cNvSpPr txBox="1"/>
          <p:nvPr/>
        </p:nvSpPr>
        <p:spPr>
          <a:xfrm>
            <a:off x="4594058" y="5220075"/>
            <a:ext cx="3469656" cy="923330"/>
          </a:xfrm>
          <a:prstGeom prst="rect">
            <a:avLst/>
          </a:prstGeom>
          <a:noFill/>
        </p:spPr>
        <p:txBody>
          <a:bodyPr wrap="square" lIns="91440" tIns="45720" rIns="91440" bIns="45720" anchor="t">
            <a:spAutoFit/>
          </a:bodyPr>
          <a:lstStyle/>
          <a:p>
            <a:r>
              <a:rPr lang="en-US">
                <a:solidFill>
                  <a:schemeClr val="bg1"/>
                </a:solidFill>
                <a:ea typeface="Calibri"/>
                <a:cs typeface="Calibri"/>
              </a:rPr>
              <a:t>Automated Spoofing Prevention</a:t>
            </a:r>
          </a:p>
          <a:p>
            <a:r>
              <a:rPr lang="en-US">
                <a:solidFill>
                  <a:schemeClr val="bg1"/>
                </a:solidFill>
                <a:ea typeface="Calibri"/>
                <a:cs typeface="Calibri"/>
              </a:rPr>
              <a:t>Content-based Identification</a:t>
            </a:r>
          </a:p>
          <a:p>
            <a:r>
              <a:rPr lang="en-US">
                <a:solidFill>
                  <a:schemeClr val="bg1"/>
                </a:solidFill>
                <a:ea typeface="Calibri"/>
                <a:cs typeface="Calibri"/>
              </a:rPr>
              <a:t>Takedown Monitoring</a:t>
            </a:r>
            <a:endParaRPr lang="en-US">
              <a:solidFill>
                <a:schemeClr val="bg1"/>
              </a:solidFill>
            </a:endParaRPr>
          </a:p>
        </p:txBody>
      </p:sp>
      <p:grpSp>
        <p:nvGrpSpPr>
          <p:cNvPr id="53" name="Group 52">
            <a:extLst>
              <a:ext uri="{FF2B5EF4-FFF2-40B4-BE49-F238E27FC236}">
                <a16:creationId xmlns:a16="http://schemas.microsoft.com/office/drawing/2014/main" id="{F39B7915-FD36-7B70-DF78-687FA63B8BAD}"/>
              </a:ext>
            </a:extLst>
          </p:cNvPr>
          <p:cNvGrpSpPr/>
          <p:nvPr/>
        </p:nvGrpSpPr>
        <p:grpSpPr>
          <a:xfrm>
            <a:off x="4297597" y="5265556"/>
            <a:ext cx="246783" cy="816904"/>
            <a:chOff x="1563424" y="2538219"/>
            <a:chExt cx="246783" cy="816904"/>
          </a:xfrm>
        </p:grpSpPr>
        <p:pic>
          <p:nvPicPr>
            <p:cNvPr id="54" name="Graphic 53" descr="Checkmark with solid fill">
              <a:extLst>
                <a:ext uri="{FF2B5EF4-FFF2-40B4-BE49-F238E27FC236}">
                  <a16:creationId xmlns:a16="http://schemas.microsoft.com/office/drawing/2014/main" id="{16A0AE68-B9B5-B329-C009-6BD6264B75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538219"/>
              <a:ext cx="246783" cy="246783"/>
            </a:xfrm>
            <a:prstGeom prst="rect">
              <a:avLst/>
            </a:prstGeom>
          </p:spPr>
        </p:pic>
        <p:pic>
          <p:nvPicPr>
            <p:cNvPr id="55" name="Graphic 54" descr="Checkmark with solid fill">
              <a:extLst>
                <a:ext uri="{FF2B5EF4-FFF2-40B4-BE49-F238E27FC236}">
                  <a16:creationId xmlns:a16="http://schemas.microsoft.com/office/drawing/2014/main" id="{01B8FE7C-51E0-3292-55D1-34F7AA5D72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2831012"/>
              <a:ext cx="246783" cy="246783"/>
            </a:xfrm>
            <a:prstGeom prst="rect">
              <a:avLst/>
            </a:prstGeom>
          </p:spPr>
        </p:pic>
        <p:pic>
          <p:nvPicPr>
            <p:cNvPr id="56" name="Graphic 55" descr="Checkmark with solid fill">
              <a:extLst>
                <a:ext uri="{FF2B5EF4-FFF2-40B4-BE49-F238E27FC236}">
                  <a16:creationId xmlns:a16="http://schemas.microsoft.com/office/drawing/2014/main" id="{CB5E39C8-0F64-3F69-B6E8-66B53FADC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424" y="3108340"/>
              <a:ext cx="246783" cy="246783"/>
            </a:xfrm>
            <a:prstGeom prst="rect">
              <a:avLst/>
            </a:prstGeom>
          </p:spPr>
        </p:pic>
      </p:grpSp>
      <p:grpSp>
        <p:nvGrpSpPr>
          <p:cNvPr id="2" name="Group 1">
            <a:extLst>
              <a:ext uri="{FF2B5EF4-FFF2-40B4-BE49-F238E27FC236}">
                <a16:creationId xmlns:a16="http://schemas.microsoft.com/office/drawing/2014/main" id="{A46B2102-8C77-6BC5-B6A3-83FBC8541839}"/>
              </a:ext>
            </a:extLst>
          </p:cNvPr>
          <p:cNvGrpSpPr/>
          <p:nvPr/>
        </p:nvGrpSpPr>
        <p:grpSpPr>
          <a:xfrm>
            <a:off x="873180" y="1794047"/>
            <a:ext cx="608671" cy="608671"/>
            <a:chOff x="999893" y="1767542"/>
            <a:chExt cx="608671" cy="608671"/>
          </a:xfrm>
        </p:grpSpPr>
        <p:sp>
          <p:nvSpPr>
            <p:cNvPr id="86" name="Rounded Rectangle 85">
              <a:extLst>
                <a:ext uri="{FF2B5EF4-FFF2-40B4-BE49-F238E27FC236}">
                  <a16:creationId xmlns:a16="http://schemas.microsoft.com/office/drawing/2014/main" id="{70127B2C-2CEA-1F2D-2B15-58F7EC770ADE}"/>
                </a:ext>
              </a:extLst>
            </p:cNvPr>
            <p:cNvSpPr/>
            <p:nvPr/>
          </p:nvSpPr>
          <p:spPr>
            <a:xfrm>
              <a:off x="999893" y="1767542"/>
              <a:ext cx="608671" cy="60867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5" descr="Circles with arrows with solid fill">
              <a:extLst>
                <a:ext uri="{FF2B5EF4-FFF2-40B4-BE49-F238E27FC236}">
                  <a16:creationId xmlns:a16="http://schemas.microsoft.com/office/drawing/2014/main" id="{D8F89F70-1CF7-437F-0A8E-89FEBF2112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434" y="1797996"/>
              <a:ext cx="547761" cy="547761"/>
            </a:xfrm>
            <a:prstGeom prst="rect">
              <a:avLst/>
            </a:prstGeom>
          </p:spPr>
        </p:pic>
      </p:grpSp>
      <p:grpSp>
        <p:nvGrpSpPr>
          <p:cNvPr id="8" name="Group 7">
            <a:extLst>
              <a:ext uri="{FF2B5EF4-FFF2-40B4-BE49-F238E27FC236}">
                <a16:creationId xmlns:a16="http://schemas.microsoft.com/office/drawing/2014/main" id="{4256CFC0-B153-B931-7253-9F533D185D93}"/>
              </a:ext>
            </a:extLst>
          </p:cNvPr>
          <p:cNvGrpSpPr/>
          <p:nvPr/>
        </p:nvGrpSpPr>
        <p:grpSpPr>
          <a:xfrm>
            <a:off x="6189424" y="1853245"/>
            <a:ext cx="608671" cy="608671"/>
            <a:chOff x="6281742" y="1765929"/>
            <a:chExt cx="608671" cy="608671"/>
          </a:xfrm>
        </p:grpSpPr>
        <p:sp>
          <p:nvSpPr>
            <p:cNvPr id="77" name="Rounded Rectangle 76">
              <a:extLst>
                <a:ext uri="{FF2B5EF4-FFF2-40B4-BE49-F238E27FC236}">
                  <a16:creationId xmlns:a16="http://schemas.microsoft.com/office/drawing/2014/main" id="{04FA5A18-8431-1119-6650-583D6D83F0D8}"/>
                </a:ext>
              </a:extLst>
            </p:cNvPr>
            <p:cNvSpPr/>
            <p:nvPr/>
          </p:nvSpPr>
          <p:spPr>
            <a:xfrm>
              <a:off x="6281742" y="1765929"/>
              <a:ext cx="608671" cy="60867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Marker with solid fill">
              <a:extLst>
                <a:ext uri="{FF2B5EF4-FFF2-40B4-BE49-F238E27FC236}">
                  <a16:creationId xmlns:a16="http://schemas.microsoft.com/office/drawing/2014/main" id="{D0E913C2-CCF9-E9A1-CED8-7940ACF3CD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5436" y="1788527"/>
              <a:ext cx="577413" cy="577413"/>
            </a:xfrm>
            <a:prstGeom prst="rect">
              <a:avLst/>
            </a:prstGeom>
          </p:spPr>
        </p:pic>
      </p:grpSp>
      <p:grpSp>
        <p:nvGrpSpPr>
          <p:cNvPr id="10" name="Group 9">
            <a:extLst>
              <a:ext uri="{FF2B5EF4-FFF2-40B4-BE49-F238E27FC236}">
                <a16:creationId xmlns:a16="http://schemas.microsoft.com/office/drawing/2014/main" id="{CFCFCB53-D922-F24A-A6EE-3F82BB4FBEE7}"/>
              </a:ext>
            </a:extLst>
          </p:cNvPr>
          <p:cNvGrpSpPr/>
          <p:nvPr/>
        </p:nvGrpSpPr>
        <p:grpSpPr>
          <a:xfrm>
            <a:off x="3466825" y="4470371"/>
            <a:ext cx="608671" cy="608671"/>
            <a:chOff x="3567943" y="4389177"/>
            <a:chExt cx="608671" cy="608671"/>
          </a:xfrm>
        </p:grpSpPr>
        <p:sp>
          <p:nvSpPr>
            <p:cNvPr id="87" name="Rounded Rectangle 86">
              <a:extLst>
                <a:ext uri="{FF2B5EF4-FFF2-40B4-BE49-F238E27FC236}">
                  <a16:creationId xmlns:a16="http://schemas.microsoft.com/office/drawing/2014/main" id="{C6B3A837-1923-F404-CCFB-965B1AAE459F}"/>
                </a:ext>
              </a:extLst>
            </p:cNvPr>
            <p:cNvSpPr/>
            <p:nvPr/>
          </p:nvSpPr>
          <p:spPr>
            <a:xfrm>
              <a:off x="3567943" y="4389177"/>
              <a:ext cx="608671" cy="608671"/>
            </a:xfrm>
            <a:prstGeom prst="roundRect">
              <a:avLst>
                <a:gd name="adj" fmla="val 8908"/>
              </a:avLst>
            </a:prstGeom>
            <a:solidFill>
              <a:schemeClr val="tx1"/>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6BF45A68-A4F8-64D4-0423-9B6501841D30}"/>
                </a:ext>
              </a:extLst>
            </p:cNvPr>
            <p:cNvGrpSpPr/>
            <p:nvPr/>
          </p:nvGrpSpPr>
          <p:grpSpPr>
            <a:xfrm>
              <a:off x="3650980" y="4468739"/>
              <a:ext cx="442596" cy="431593"/>
              <a:chOff x="5638800" y="3201596"/>
              <a:chExt cx="826376" cy="684603"/>
            </a:xfrm>
          </p:grpSpPr>
          <p:pic>
            <p:nvPicPr>
              <p:cNvPr id="80" name="Graphic 79" descr="User with solid fill">
                <a:extLst>
                  <a:ext uri="{FF2B5EF4-FFF2-40B4-BE49-F238E27FC236}">
                    <a16:creationId xmlns:a16="http://schemas.microsoft.com/office/drawing/2014/main" id="{42A7F08E-47C1-7BBF-E7B1-8F0DF439DA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3201596"/>
                <a:ext cx="684603" cy="684603"/>
              </a:xfrm>
              <a:prstGeom prst="rect">
                <a:avLst/>
              </a:prstGeom>
            </p:spPr>
          </p:pic>
          <p:pic>
            <p:nvPicPr>
              <p:cNvPr id="81" name="Graphic 80" descr="User with solid fill">
                <a:extLst>
                  <a:ext uri="{FF2B5EF4-FFF2-40B4-BE49-F238E27FC236}">
                    <a16:creationId xmlns:a16="http://schemas.microsoft.com/office/drawing/2014/main" id="{610D31FC-6544-52AC-65BE-A35734A28F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81101" y="3272313"/>
                <a:ext cx="484075" cy="484075"/>
              </a:xfrm>
              <a:prstGeom prst="rect">
                <a:avLst/>
              </a:prstGeom>
            </p:spPr>
          </p:pic>
        </p:grpSp>
      </p:grpSp>
      <p:pic>
        <p:nvPicPr>
          <p:cNvPr id="22" name="Picture 21" descr="A bright light in the sky&#10;&#10;Description automatically generated">
            <a:extLst>
              <a:ext uri="{FF2B5EF4-FFF2-40B4-BE49-F238E27FC236}">
                <a16:creationId xmlns:a16="http://schemas.microsoft.com/office/drawing/2014/main" id="{38FAA503-9028-204D-A6ED-0F754DF499FB}"/>
              </a:ext>
            </a:extLst>
          </p:cNvPr>
          <p:cNvPicPr>
            <a:picLocks noChangeAspect="1"/>
          </p:cNvPicPr>
          <p:nvPr/>
        </p:nvPicPr>
        <p:blipFill>
          <a:blip r:embed="rId12"/>
          <a:stretch>
            <a:fillRect/>
          </a:stretch>
        </p:blipFill>
        <p:spPr>
          <a:xfrm>
            <a:off x="1616543" y="5265556"/>
            <a:ext cx="775540" cy="775540"/>
          </a:xfrm>
          <a:prstGeom prst="rect">
            <a:avLst/>
          </a:prstGeom>
        </p:spPr>
      </p:pic>
    </p:spTree>
    <p:extLst>
      <p:ext uri="{BB962C8B-B14F-4D97-AF65-F5344CB8AC3E}">
        <p14:creationId xmlns:p14="http://schemas.microsoft.com/office/powerpoint/2010/main" val="99460324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and orange background&#10;&#10;Description automatically generated">
            <a:extLst>
              <a:ext uri="{FF2B5EF4-FFF2-40B4-BE49-F238E27FC236}">
                <a16:creationId xmlns:a16="http://schemas.microsoft.com/office/drawing/2014/main" id="{E3FE6A8F-8BF1-60D6-9FED-863819D9193B}"/>
              </a:ext>
            </a:extLst>
          </p:cNvPr>
          <p:cNvPicPr>
            <a:picLocks noChangeAspect="1"/>
          </p:cNvPicPr>
          <p:nvPr/>
        </p:nvPicPr>
        <p:blipFill>
          <a:blip r:embed="rId2">
            <a:alphaModFix amt="70000"/>
          </a:blip>
          <a:stretch>
            <a:fillRect/>
          </a:stretch>
        </p:blipFill>
        <p:spPr>
          <a:xfrm>
            <a:off x="-3461925" y="-1947333"/>
            <a:ext cx="15653926" cy="8805334"/>
          </a:xfrm>
          <a:prstGeom prst="rect">
            <a:avLst/>
          </a:prstGeom>
        </p:spPr>
      </p:pic>
      <p:sp>
        <p:nvSpPr>
          <p:cNvPr id="3" name="Rounded Rectangle 2">
            <a:extLst>
              <a:ext uri="{FF2B5EF4-FFF2-40B4-BE49-F238E27FC236}">
                <a16:creationId xmlns:a16="http://schemas.microsoft.com/office/drawing/2014/main" id="{FAC62DC1-844D-9B6C-957A-B6AC8B643D00}"/>
              </a:ext>
            </a:extLst>
          </p:cNvPr>
          <p:cNvSpPr/>
          <p:nvPr/>
        </p:nvSpPr>
        <p:spPr>
          <a:xfrm>
            <a:off x="5459695" y="4282203"/>
            <a:ext cx="7165442" cy="1802248"/>
          </a:xfrm>
          <a:prstGeom prst="roundRect">
            <a:avLst>
              <a:gd name="adj" fmla="val 1780"/>
            </a:avLst>
          </a:prstGeom>
          <a:solidFill>
            <a:schemeClr val="accent6"/>
          </a:solidFill>
          <a:ln w="63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endParaRPr lang="en-US" sz="1000" b="1" spc="200">
              <a:solidFill>
                <a:schemeClr val="accent3"/>
              </a:solidFill>
              <a:latin typeface="Arial"/>
              <a:ea typeface="Calibri" panose="020F0502020204030204" pitchFamily="34" charset="0"/>
              <a:cs typeface="Arial"/>
            </a:endParaRPr>
          </a:p>
          <a:p>
            <a:pPr algn="ctr">
              <a:lnSpc>
                <a:spcPct val="114000"/>
              </a:lnSpc>
            </a:pPr>
            <a:br>
              <a:rPr lang="en-US" sz="1000" b="1" spc="200">
                <a:latin typeface="Arial"/>
                <a:ea typeface="Calibri" panose="020F0502020204030204" pitchFamily="34" charset="0"/>
                <a:cs typeface="Arial"/>
              </a:rPr>
            </a:br>
            <a:endParaRPr lang="en-US" sz="1000" b="1" spc="200">
              <a:solidFill>
                <a:schemeClr val="accent3"/>
              </a:solidFill>
              <a:latin typeface="Arial"/>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94C686BA-6A5E-C488-4FE4-F0578576622F}"/>
              </a:ext>
            </a:extLst>
          </p:cNvPr>
          <p:cNvSpPr>
            <a:spLocks noGrp="1"/>
          </p:cNvSpPr>
          <p:nvPr>
            <p:ph type="sldNum" sz="quarter" idx="12"/>
          </p:nvPr>
        </p:nvSpPr>
        <p:spPr/>
        <p:txBody>
          <a:bodyPr/>
          <a:lstStyle/>
          <a:p>
            <a:fld id="{64754CFD-9CD0-1F46-A482-4C63AC01334C}" type="slidenum">
              <a:rPr lang="en-US" smtClean="0"/>
              <a:pPr/>
              <a:t>6</a:t>
            </a:fld>
            <a:endParaRPr lang="en-US"/>
          </a:p>
        </p:txBody>
      </p:sp>
      <p:sp>
        <p:nvSpPr>
          <p:cNvPr id="6" name="Date Placeholder 4">
            <a:extLst>
              <a:ext uri="{FF2B5EF4-FFF2-40B4-BE49-F238E27FC236}">
                <a16:creationId xmlns:a16="http://schemas.microsoft.com/office/drawing/2014/main" id="{31BE4F0D-1CF8-8D12-A85D-67B3B3E735CD}"/>
              </a:ext>
            </a:extLst>
          </p:cNvPr>
          <p:cNvSpPr>
            <a:spLocks noGrp="1"/>
          </p:cNvSpPr>
          <p:nvPr>
            <p:ph type="dt" sz="half" idx="10"/>
          </p:nvPr>
        </p:nvSpPr>
        <p:spPr/>
        <p:txBody>
          <a:bodyPr/>
          <a:lstStyle/>
          <a:p>
            <a:r>
              <a:rPr lang="en-US">
                <a:solidFill>
                  <a:srgbClr val="FFFFFF"/>
                </a:solidFill>
              </a:rPr>
              <a:t>Silent Push Inc. ©2025</a:t>
            </a:r>
            <a:endParaRPr lang="en-US"/>
          </a:p>
        </p:txBody>
      </p:sp>
      <p:sp>
        <p:nvSpPr>
          <p:cNvPr id="10" name="TextBox 9">
            <a:extLst>
              <a:ext uri="{FF2B5EF4-FFF2-40B4-BE49-F238E27FC236}">
                <a16:creationId xmlns:a16="http://schemas.microsoft.com/office/drawing/2014/main" id="{93456D5A-12AD-9E67-B241-8F5631D1E9D1}"/>
              </a:ext>
            </a:extLst>
          </p:cNvPr>
          <p:cNvSpPr txBox="1"/>
          <p:nvPr/>
        </p:nvSpPr>
        <p:spPr>
          <a:xfrm>
            <a:off x="5459695" y="1606144"/>
            <a:ext cx="62966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cs typeface="Arial"/>
              </a:rPr>
              <a:t>Select from a flexible list delivered by our threat intelligence industry experts</a:t>
            </a:r>
            <a:r>
              <a:rPr lang="en-US" sz="2400" dirty="0">
                <a:solidFill>
                  <a:schemeClr val="bg1"/>
                </a:solidFill>
                <a:cs typeface="Arial"/>
              </a:rPr>
              <a:t> </a:t>
            </a:r>
            <a:endParaRPr lang="en-US" sz="2400" dirty="0">
              <a:solidFill>
                <a:schemeClr val="bg1"/>
              </a:solidFill>
              <a:ea typeface="Calibri"/>
              <a:cs typeface="Arial"/>
            </a:endParaRPr>
          </a:p>
          <a:p>
            <a:endParaRPr lang="en-US" sz="2400" dirty="0">
              <a:solidFill>
                <a:schemeClr val="bg1"/>
              </a:solidFill>
              <a:ea typeface="Calibri"/>
              <a:cs typeface="Arial"/>
            </a:endParaRPr>
          </a:p>
        </p:txBody>
      </p:sp>
      <p:sp>
        <p:nvSpPr>
          <p:cNvPr id="12" name="Title 1">
            <a:extLst>
              <a:ext uri="{FF2B5EF4-FFF2-40B4-BE49-F238E27FC236}">
                <a16:creationId xmlns:a16="http://schemas.microsoft.com/office/drawing/2014/main" id="{531C033B-09AF-1D93-7EAA-CFB15B6E944F}"/>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Intelligence </a:t>
            </a:r>
            <a:r>
              <a:rPr lang="en-US" sz="3500" b="1" dirty="0">
                <a:solidFill>
                  <a:schemeClr val="accent3"/>
                </a:solidFill>
                <a:latin typeface="Arial"/>
                <a:cs typeface="Arial"/>
              </a:rPr>
              <a:t>On-Demand</a:t>
            </a:r>
            <a:r>
              <a:rPr lang="en-US" sz="3500" b="1" dirty="0">
                <a:latin typeface="Arial"/>
                <a:cs typeface="Arial"/>
              </a:rPr>
              <a:t> </a:t>
            </a:r>
            <a:endParaRPr lang="en-US" sz="3500" b="1" dirty="0">
              <a:solidFill>
                <a:schemeClr val="accent3"/>
              </a:solidFill>
            </a:endParaRPr>
          </a:p>
        </p:txBody>
      </p:sp>
      <p:sp>
        <p:nvSpPr>
          <p:cNvPr id="14" name="TextBox 13">
            <a:extLst>
              <a:ext uri="{FF2B5EF4-FFF2-40B4-BE49-F238E27FC236}">
                <a16:creationId xmlns:a16="http://schemas.microsoft.com/office/drawing/2014/main" id="{01A78090-1541-3A15-AACA-106399A168DA}"/>
              </a:ext>
            </a:extLst>
          </p:cNvPr>
          <p:cNvSpPr txBox="1"/>
          <p:nvPr/>
        </p:nvSpPr>
        <p:spPr>
          <a:xfrm>
            <a:off x="5459695" y="2787888"/>
            <a:ext cx="41632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chemeClr val="bg1"/>
                </a:solidFill>
                <a:cs typeface="Calibri"/>
              </a:rPr>
              <a:t>Tailored Threat Briefings</a:t>
            </a:r>
            <a:endParaRPr lang="en-US" sz="2000" dirty="0">
              <a:solidFill>
                <a:schemeClr val="bg1"/>
              </a:solidFill>
              <a:ea typeface="Calibri"/>
              <a:cs typeface="Calibri"/>
            </a:endParaRPr>
          </a:p>
          <a:p>
            <a:pPr marL="342900" indent="-342900">
              <a:buFont typeface="Arial" panose="020B0604020202020204" pitchFamily="34" charset="0"/>
              <a:buChar char="•"/>
            </a:pPr>
            <a:r>
              <a:rPr lang="en-US" sz="2000" dirty="0">
                <a:solidFill>
                  <a:schemeClr val="bg1"/>
                </a:solidFill>
                <a:ea typeface="Calibri"/>
                <a:cs typeface="Calibri"/>
              </a:rPr>
              <a:t>Individualized Reports</a:t>
            </a:r>
          </a:p>
          <a:p>
            <a:pPr marL="342900" indent="-342900">
              <a:buFont typeface="Arial" panose="020B0604020202020204" pitchFamily="34" charset="0"/>
              <a:buChar char="•"/>
            </a:pPr>
            <a:r>
              <a:rPr lang="en-US" sz="2000" dirty="0">
                <a:solidFill>
                  <a:schemeClr val="bg1"/>
                </a:solidFill>
                <a:cs typeface="Calibri"/>
              </a:rPr>
              <a:t>Prioritized IOFA Updates</a:t>
            </a:r>
            <a:endParaRPr lang="en-US" sz="2000" dirty="0">
              <a:solidFill>
                <a:schemeClr val="bg1"/>
              </a:solidFill>
              <a:ea typeface="Calibri"/>
              <a:cs typeface="Calibri"/>
            </a:endParaRPr>
          </a:p>
          <a:p>
            <a:pPr marL="342900" indent="-342900">
              <a:buFont typeface="Arial" panose="020B0604020202020204" pitchFamily="34" charset="0"/>
              <a:buChar char="•"/>
            </a:pPr>
            <a:r>
              <a:rPr lang="en-US" sz="2000" dirty="0">
                <a:solidFill>
                  <a:schemeClr val="bg1"/>
                </a:solidFill>
                <a:cs typeface="Calibri"/>
              </a:rPr>
              <a:t>Advanced Training</a:t>
            </a:r>
            <a:r>
              <a:rPr lang="en-US" sz="2000" dirty="0">
                <a:solidFill>
                  <a:schemeClr val="bg1"/>
                </a:solidFill>
                <a:ea typeface="+mn-lt"/>
                <a:cs typeface="Calibri"/>
              </a:rPr>
              <a:t> and Research </a:t>
            </a:r>
            <a:endParaRPr lang="en-US" sz="2000" dirty="0">
              <a:solidFill>
                <a:schemeClr val="bg1"/>
              </a:solidFill>
            </a:endParaRPr>
          </a:p>
        </p:txBody>
      </p:sp>
      <p:sp>
        <p:nvSpPr>
          <p:cNvPr id="2" name="TextBox 1">
            <a:extLst>
              <a:ext uri="{FF2B5EF4-FFF2-40B4-BE49-F238E27FC236}">
                <a16:creationId xmlns:a16="http://schemas.microsoft.com/office/drawing/2014/main" id="{91096A67-83E5-0CBC-5CE1-378B937DD844}"/>
              </a:ext>
            </a:extLst>
          </p:cNvPr>
          <p:cNvSpPr txBox="1"/>
          <p:nvPr/>
        </p:nvSpPr>
        <p:spPr>
          <a:xfrm>
            <a:off x="5735195" y="4629329"/>
            <a:ext cx="6232381" cy="1107996"/>
          </a:xfrm>
          <a:prstGeom prst="rect">
            <a:avLst/>
          </a:prstGeom>
          <a:noFill/>
          <a:ln>
            <a:no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ea typeface="Calibri"/>
                <a:cs typeface="Calibri"/>
              </a:rPr>
              <a:t>Stay ahead of your adversaries. Strengthen your security team. Make informed decisions faster. Protect against the threats that matter most.</a:t>
            </a:r>
            <a:endParaRPr lang="en-US" sz="2200" b="1">
              <a:solidFill>
                <a:schemeClr val="bg1"/>
              </a:solidFill>
            </a:endParaRPr>
          </a:p>
        </p:txBody>
      </p:sp>
      <p:pic>
        <p:nvPicPr>
          <p:cNvPr id="9" name="Picture 8" descr="A screenshot of a computer&#10;&#10;Description automatically generated">
            <a:extLst>
              <a:ext uri="{FF2B5EF4-FFF2-40B4-BE49-F238E27FC236}">
                <a16:creationId xmlns:a16="http://schemas.microsoft.com/office/drawing/2014/main" id="{CC79E26E-16CD-16EB-EF15-CA4828111730}"/>
              </a:ext>
            </a:extLst>
          </p:cNvPr>
          <p:cNvPicPr>
            <a:picLocks noChangeAspect="1"/>
          </p:cNvPicPr>
          <p:nvPr/>
        </p:nvPicPr>
        <p:blipFill>
          <a:blip r:embed="rId3"/>
          <a:stretch>
            <a:fillRect/>
          </a:stretch>
        </p:blipFill>
        <p:spPr>
          <a:xfrm>
            <a:off x="873180" y="686528"/>
            <a:ext cx="4235281" cy="5993457"/>
          </a:xfrm>
          <a:prstGeom prst="rect">
            <a:avLst/>
          </a:prstGeom>
        </p:spPr>
      </p:pic>
    </p:spTree>
    <p:extLst>
      <p:ext uri="{BB962C8B-B14F-4D97-AF65-F5344CB8AC3E}">
        <p14:creationId xmlns:p14="http://schemas.microsoft.com/office/powerpoint/2010/main" val="111259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F616BB4-3FE4-A85B-4169-DEC22C72423E}"/>
              </a:ext>
            </a:extLst>
          </p:cNvPr>
          <p:cNvCxnSpPr>
            <a:cxnSpLocks/>
          </p:cNvCxnSpPr>
          <p:nvPr/>
        </p:nvCxnSpPr>
        <p:spPr>
          <a:xfrm>
            <a:off x="7295833" y="2531327"/>
            <a:ext cx="0" cy="320307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0597841D-F9D4-3635-12FE-DFF82BD2B109}"/>
              </a:ext>
            </a:extLst>
          </p:cNvPr>
          <p:cNvCxnSpPr>
            <a:cxnSpLocks/>
          </p:cNvCxnSpPr>
          <p:nvPr/>
        </p:nvCxnSpPr>
        <p:spPr>
          <a:xfrm>
            <a:off x="4831413" y="2531327"/>
            <a:ext cx="0" cy="3203079"/>
          </a:xfrm>
          <a:prstGeom prst="line">
            <a:avLst/>
          </a:prstGeom>
        </p:spPr>
        <p:style>
          <a:lnRef idx="1">
            <a:schemeClr val="accent4"/>
          </a:lnRef>
          <a:fillRef idx="0">
            <a:schemeClr val="accent4"/>
          </a:fillRef>
          <a:effectRef idx="0">
            <a:schemeClr val="accent4"/>
          </a:effectRef>
          <a:fontRef idx="minor">
            <a:schemeClr val="tx1"/>
          </a:fontRef>
        </p:style>
      </p:cxnSp>
      <p:cxnSp>
        <p:nvCxnSpPr>
          <p:cNvPr id="6" name="Straight Connector 5">
            <a:extLst>
              <a:ext uri="{FF2B5EF4-FFF2-40B4-BE49-F238E27FC236}">
                <a16:creationId xmlns:a16="http://schemas.microsoft.com/office/drawing/2014/main" id="{AC2D217D-254A-2690-9DD7-A6A7B4DF2D1D}"/>
              </a:ext>
            </a:extLst>
          </p:cNvPr>
          <p:cNvCxnSpPr>
            <a:cxnSpLocks/>
          </p:cNvCxnSpPr>
          <p:nvPr/>
        </p:nvCxnSpPr>
        <p:spPr>
          <a:xfrm>
            <a:off x="2348408" y="2531327"/>
            <a:ext cx="0" cy="3203079"/>
          </a:xfrm>
          <a:prstGeom prst="line">
            <a:avLst/>
          </a:prstGeom>
        </p:spPr>
        <p:style>
          <a:lnRef idx="1">
            <a:schemeClr val="accent4"/>
          </a:lnRef>
          <a:fillRef idx="0">
            <a:schemeClr val="accent4"/>
          </a:fillRef>
          <a:effectRef idx="0">
            <a:schemeClr val="accent4"/>
          </a:effectRef>
          <a:fontRef idx="minor">
            <a:schemeClr val="tx1"/>
          </a:fontRef>
        </p:style>
      </p:cxnSp>
      <p:sp>
        <p:nvSpPr>
          <p:cNvPr id="3" name="Slide Number Placeholder 5">
            <a:extLst>
              <a:ext uri="{FF2B5EF4-FFF2-40B4-BE49-F238E27FC236}">
                <a16:creationId xmlns:a16="http://schemas.microsoft.com/office/drawing/2014/main" id="{0EFBA123-AFAC-4302-2661-803EDC83E0EB}"/>
              </a:ext>
            </a:extLst>
          </p:cNvPr>
          <p:cNvSpPr>
            <a:spLocks noGrp="1"/>
          </p:cNvSpPr>
          <p:nvPr>
            <p:ph type="sldNum" sz="quarter" idx="12"/>
          </p:nvPr>
        </p:nvSpPr>
        <p:spPr>
          <a:prstGeom prst="rect">
            <a:avLst/>
          </a:prstGeom>
        </p:spPr>
        <p:txBody>
          <a:bodyPr/>
          <a:lstStyle>
            <a:lvl1pPr algn="r">
              <a:defRPr sz="9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754CFD-9CD0-1F46-A482-4C63AC01334C}"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Date Placeholder 4">
            <a:extLst>
              <a:ext uri="{FF2B5EF4-FFF2-40B4-BE49-F238E27FC236}">
                <a16:creationId xmlns:a16="http://schemas.microsoft.com/office/drawing/2014/main" id="{D48E6DEA-5144-27C7-5F48-3571A8B96F72}"/>
              </a:ext>
            </a:extLst>
          </p:cNvPr>
          <p:cNvSpPr>
            <a:spLocks noGrp="1"/>
          </p:cNvSpPr>
          <p:nvPr>
            <p:ph type="dt" sz="half" idx="10"/>
          </p:nvPr>
        </p:nvSpPr>
        <p:spPr/>
        <p:txBody>
          <a:bodyPr/>
          <a:lstStyle/>
          <a:p>
            <a:r>
              <a:rPr lang="en-US">
                <a:solidFill>
                  <a:srgbClr val="FFFFFF"/>
                </a:solidFill>
              </a:rPr>
              <a:t>Silent Push Inc. ©2025</a:t>
            </a:r>
            <a:endParaRPr lang="en-US"/>
          </a:p>
        </p:txBody>
      </p:sp>
      <p:sp>
        <p:nvSpPr>
          <p:cNvPr id="4" name="Title 1">
            <a:extLst>
              <a:ext uri="{FF2B5EF4-FFF2-40B4-BE49-F238E27FC236}">
                <a16:creationId xmlns:a16="http://schemas.microsoft.com/office/drawing/2014/main" id="{4EE68B70-5948-247A-0ED3-AD15B65CCC6C}"/>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Foundation for IOFA™ </a:t>
            </a:r>
            <a:r>
              <a:rPr lang="en-US" sz="3500" b="1" dirty="0">
                <a:solidFill>
                  <a:schemeClr val="accent3"/>
                </a:solidFill>
                <a:latin typeface="Arial"/>
                <a:cs typeface="Arial"/>
              </a:rPr>
              <a:t>Detection</a:t>
            </a:r>
            <a:endParaRPr lang="en-US" sz="3500" dirty="0">
              <a:solidFill>
                <a:schemeClr val="accent3"/>
              </a:solidFill>
            </a:endParaRPr>
          </a:p>
        </p:txBody>
      </p:sp>
      <p:pic>
        <p:nvPicPr>
          <p:cNvPr id="23" name="Picture 22" descr="A screenshot of a computer&#10;&#10;Description automatically generated">
            <a:extLst>
              <a:ext uri="{FF2B5EF4-FFF2-40B4-BE49-F238E27FC236}">
                <a16:creationId xmlns:a16="http://schemas.microsoft.com/office/drawing/2014/main" id="{EC6635A0-2E89-ECBD-77EA-6A09A7B2B122}"/>
              </a:ext>
            </a:extLst>
          </p:cNvPr>
          <p:cNvPicPr>
            <a:picLocks noChangeAspect="1"/>
          </p:cNvPicPr>
          <p:nvPr/>
        </p:nvPicPr>
        <p:blipFill rotWithShape="1">
          <a:blip r:embed="rId3"/>
          <a:srcRect t="21704" b="10953"/>
          <a:stretch/>
        </p:blipFill>
        <p:spPr>
          <a:xfrm>
            <a:off x="689548" y="1999053"/>
            <a:ext cx="11278028" cy="4272197"/>
          </a:xfrm>
          <a:prstGeom prst="rect">
            <a:avLst/>
          </a:prstGeom>
        </p:spPr>
      </p:pic>
      <p:sp>
        <p:nvSpPr>
          <p:cNvPr id="24" name="Content Placeholder 2">
            <a:extLst>
              <a:ext uri="{FF2B5EF4-FFF2-40B4-BE49-F238E27FC236}">
                <a16:creationId xmlns:a16="http://schemas.microsoft.com/office/drawing/2014/main" id="{27002565-288D-538A-7688-D6763E26EE7A}"/>
              </a:ext>
            </a:extLst>
          </p:cNvPr>
          <p:cNvSpPr txBox="1">
            <a:spLocks/>
          </p:cNvSpPr>
          <p:nvPr/>
        </p:nvSpPr>
        <p:spPr>
          <a:xfrm>
            <a:off x="3930185" y="1786017"/>
            <a:ext cx="1684168" cy="42690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a:latin typeface="Arial"/>
                <a:cs typeface="Arial"/>
              </a:rPr>
              <a:t>Analysis</a:t>
            </a:r>
            <a:endParaRPr lang="en-US" b="1">
              <a:solidFill>
                <a:srgbClr val="000000"/>
              </a:solidFill>
              <a:latin typeface="Arial"/>
              <a:cs typeface="Arial"/>
            </a:endParaRPr>
          </a:p>
        </p:txBody>
      </p:sp>
      <p:sp>
        <p:nvSpPr>
          <p:cNvPr id="25" name="Content Placeholder 2">
            <a:extLst>
              <a:ext uri="{FF2B5EF4-FFF2-40B4-BE49-F238E27FC236}">
                <a16:creationId xmlns:a16="http://schemas.microsoft.com/office/drawing/2014/main" id="{867F5FB3-E279-59FB-5167-DA8CE881AC06}"/>
              </a:ext>
            </a:extLst>
          </p:cNvPr>
          <p:cNvSpPr txBox="1">
            <a:spLocks/>
          </p:cNvSpPr>
          <p:nvPr/>
        </p:nvSpPr>
        <p:spPr>
          <a:xfrm>
            <a:off x="1520868" y="1786017"/>
            <a:ext cx="1684168" cy="42690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a:latin typeface="Arial"/>
                <a:cs typeface="Arial"/>
              </a:rPr>
              <a:t>Collection</a:t>
            </a:r>
            <a:endParaRPr lang="en-US" b="1">
              <a:solidFill>
                <a:srgbClr val="000000"/>
              </a:solidFill>
              <a:latin typeface="Arial"/>
              <a:cs typeface="Arial"/>
            </a:endParaRPr>
          </a:p>
        </p:txBody>
      </p:sp>
      <p:sp>
        <p:nvSpPr>
          <p:cNvPr id="26" name="Content Placeholder 2">
            <a:extLst>
              <a:ext uri="{FF2B5EF4-FFF2-40B4-BE49-F238E27FC236}">
                <a16:creationId xmlns:a16="http://schemas.microsoft.com/office/drawing/2014/main" id="{0E9A8F49-6BDB-5002-99B7-33CE162FCBAC}"/>
              </a:ext>
            </a:extLst>
          </p:cNvPr>
          <p:cNvSpPr txBox="1">
            <a:spLocks/>
          </p:cNvSpPr>
          <p:nvPr/>
        </p:nvSpPr>
        <p:spPr>
          <a:xfrm>
            <a:off x="6466021" y="1777428"/>
            <a:ext cx="1684168" cy="42690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a:latin typeface="Arial"/>
                <a:cs typeface="Arial"/>
              </a:rPr>
              <a:t>Context</a:t>
            </a:r>
            <a:endParaRPr lang="en-US" b="1">
              <a:solidFill>
                <a:srgbClr val="000000"/>
              </a:solidFill>
              <a:latin typeface="Arial"/>
              <a:cs typeface="Arial"/>
            </a:endParaRPr>
          </a:p>
        </p:txBody>
      </p:sp>
      <p:sp>
        <p:nvSpPr>
          <p:cNvPr id="27" name="Content Placeholder 2">
            <a:extLst>
              <a:ext uri="{FF2B5EF4-FFF2-40B4-BE49-F238E27FC236}">
                <a16:creationId xmlns:a16="http://schemas.microsoft.com/office/drawing/2014/main" id="{2DCED83C-8648-686E-3662-BE56E6C94138}"/>
              </a:ext>
            </a:extLst>
          </p:cNvPr>
          <p:cNvSpPr txBox="1">
            <a:spLocks/>
          </p:cNvSpPr>
          <p:nvPr/>
        </p:nvSpPr>
        <p:spPr>
          <a:xfrm>
            <a:off x="9224376" y="2634366"/>
            <a:ext cx="1684168" cy="42690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b="1">
                <a:latin typeface="Arial"/>
                <a:cs typeface="Arial"/>
              </a:rPr>
              <a:t>IOFA</a:t>
            </a:r>
            <a:endParaRPr lang="en-US" sz="3200" b="1">
              <a:solidFill>
                <a:srgbClr val="000000"/>
              </a:solidFill>
              <a:latin typeface="Arial"/>
              <a:cs typeface="Arial"/>
            </a:endParaRPr>
          </a:p>
        </p:txBody>
      </p:sp>
    </p:spTree>
    <p:extLst>
      <p:ext uri="{BB962C8B-B14F-4D97-AF65-F5344CB8AC3E}">
        <p14:creationId xmlns:p14="http://schemas.microsoft.com/office/powerpoint/2010/main" val="53704809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6A70C-E2D1-E344-6513-C8A80453FE03}"/>
            </a:ext>
          </a:extLst>
        </p:cNvPr>
        <p:cNvGrpSpPr/>
        <p:nvPr/>
      </p:nvGrpSpPr>
      <p:grpSpPr>
        <a:xfrm>
          <a:off x="0" y="0"/>
          <a:ext cx="0" cy="0"/>
          <a:chOff x="0" y="0"/>
          <a:chExt cx="0" cy="0"/>
        </a:xfrm>
      </p:grpSpPr>
      <p:pic>
        <p:nvPicPr>
          <p:cNvPr id="4" name="Picture 3" descr="A black and orange background&#10;&#10;Description automatically generated">
            <a:extLst>
              <a:ext uri="{FF2B5EF4-FFF2-40B4-BE49-F238E27FC236}">
                <a16:creationId xmlns:a16="http://schemas.microsoft.com/office/drawing/2014/main" id="{6FCD4D81-5A84-AF1A-DB87-BB76B3C0EFCF}"/>
              </a:ext>
            </a:extLst>
          </p:cNvPr>
          <p:cNvPicPr>
            <a:picLocks noChangeAspect="1"/>
          </p:cNvPicPr>
          <p:nvPr/>
        </p:nvPicPr>
        <p:blipFill>
          <a:blip r:embed="rId3">
            <a:alphaModFix amt="70000"/>
          </a:blip>
          <a:stretch>
            <a:fillRect/>
          </a:stretch>
        </p:blipFill>
        <p:spPr>
          <a:xfrm flipH="1">
            <a:off x="-51681" y="-218627"/>
            <a:ext cx="12687026" cy="7136453"/>
          </a:xfrm>
          <a:prstGeom prst="rect">
            <a:avLst/>
          </a:prstGeom>
        </p:spPr>
      </p:pic>
      <p:sp>
        <p:nvSpPr>
          <p:cNvPr id="7" name="Title 1">
            <a:extLst>
              <a:ext uri="{FF2B5EF4-FFF2-40B4-BE49-F238E27FC236}">
                <a16:creationId xmlns:a16="http://schemas.microsoft.com/office/drawing/2014/main" id="{C301F10D-B00A-C321-5AE2-1F0C8319628B}"/>
              </a:ext>
            </a:extLst>
          </p:cNvPr>
          <p:cNvSpPr txBox="1">
            <a:spLocks/>
          </p:cNvSpPr>
          <p:nvPr/>
        </p:nvSpPr>
        <p:spPr>
          <a:xfrm>
            <a:off x="1165224" y="2884238"/>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4000" b="1" dirty="0">
                <a:latin typeface="Arial"/>
                <a:cs typeface="Arial"/>
              </a:rPr>
              <a:t>Silent Push </a:t>
            </a:r>
            <a:r>
              <a:rPr lang="en-US" sz="4000" b="1" dirty="0">
                <a:solidFill>
                  <a:srgbClr val="FF553E"/>
                </a:solidFill>
                <a:latin typeface="Arial"/>
                <a:cs typeface="Arial"/>
              </a:rPr>
              <a:t>Capabilities in Summary</a:t>
            </a:r>
            <a:endParaRPr lang="en-US" sz="4000" b="1" dirty="0">
              <a:solidFill>
                <a:srgbClr val="FF553E"/>
              </a:solidFill>
            </a:endParaRPr>
          </a:p>
        </p:txBody>
      </p:sp>
    </p:spTree>
    <p:extLst>
      <p:ext uri="{BB962C8B-B14F-4D97-AF65-F5344CB8AC3E}">
        <p14:creationId xmlns:p14="http://schemas.microsoft.com/office/powerpoint/2010/main" val="16742081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E320-5E2E-CA48-9D73-E39EB3C70BC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084DC1B-D6D4-EF82-0B39-72F4D92657E2}"/>
              </a:ext>
            </a:extLst>
          </p:cNvPr>
          <p:cNvSpPr txBox="1">
            <a:spLocks/>
          </p:cNvSpPr>
          <p:nvPr/>
        </p:nvSpPr>
        <p:spPr>
          <a:xfrm>
            <a:off x="873180" y="534145"/>
            <a:ext cx="9861551" cy="663575"/>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3500" b="1" dirty="0">
                <a:latin typeface="Arial"/>
                <a:cs typeface="Arial"/>
              </a:rPr>
              <a:t>Silent Push What We Do</a:t>
            </a:r>
            <a:endParaRPr lang="en-US" sz="3500" b="1" dirty="0"/>
          </a:p>
        </p:txBody>
      </p:sp>
      <p:sp>
        <p:nvSpPr>
          <p:cNvPr id="2" name="Rectangle 1">
            <a:extLst>
              <a:ext uri="{FF2B5EF4-FFF2-40B4-BE49-F238E27FC236}">
                <a16:creationId xmlns:a16="http://schemas.microsoft.com/office/drawing/2014/main" id="{82116281-F54E-E698-E465-CD5F48CC1A5E}"/>
              </a:ext>
            </a:extLst>
          </p:cNvPr>
          <p:cNvSpPr/>
          <p:nvPr/>
        </p:nvSpPr>
        <p:spPr>
          <a:xfrm>
            <a:off x="1003609" y="1405036"/>
            <a:ext cx="3334216" cy="2430966"/>
          </a:xfrm>
          <a:prstGeom prst="rect">
            <a:avLst/>
          </a:prstGeom>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213548-7591-E1CA-A1D0-A14AA45FEA02}"/>
              </a:ext>
            </a:extLst>
          </p:cNvPr>
          <p:cNvSpPr txBox="1"/>
          <p:nvPr/>
        </p:nvSpPr>
        <p:spPr>
          <a:xfrm>
            <a:off x="1209907" y="1584565"/>
            <a:ext cx="3127917" cy="2031325"/>
          </a:xfrm>
          <a:prstGeom prst="rect">
            <a:avLst/>
          </a:prstGeom>
          <a:noFill/>
        </p:spPr>
        <p:txBody>
          <a:bodyPr wrap="square">
            <a:spAutoFit/>
          </a:bodyPr>
          <a:lstStyle/>
          <a:p>
            <a:r>
              <a:rPr lang="en-GB" b="1" dirty="0">
                <a:solidFill>
                  <a:schemeClr val="bg1"/>
                </a:solidFill>
              </a:rPr>
              <a:t>We </a:t>
            </a:r>
            <a:r>
              <a:rPr lang="en-GB" b="1" dirty="0">
                <a:solidFill>
                  <a:srgbClr val="FF553E"/>
                </a:solidFill>
              </a:rPr>
              <a:t>reveal adversary infrastructure </a:t>
            </a:r>
            <a:r>
              <a:rPr lang="en-GB" b="1" dirty="0">
                <a:solidFill>
                  <a:schemeClr val="bg1"/>
                </a:solidFill>
              </a:rPr>
              <a:t>by searching across the most timely, accurate, and complete proactive threat intelligence dataset available anywhere in the world.</a:t>
            </a:r>
          </a:p>
        </p:txBody>
      </p:sp>
      <p:sp>
        <p:nvSpPr>
          <p:cNvPr id="5" name="Rectangle 4">
            <a:extLst>
              <a:ext uri="{FF2B5EF4-FFF2-40B4-BE49-F238E27FC236}">
                <a16:creationId xmlns:a16="http://schemas.microsoft.com/office/drawing/2014/main" id="{47D9449B-4B00-C5D3-CBA3-6438C93FE0AD}"/>
              </a:ext>
            </a:extLst>
          </p:cNvPr>
          <p:cNvSpPr/>
          <p:nvPr/>
        </p:nvSpPr>
        <p:spPr>
          <a:xfrm>
            <a:off x="4544122" y="1405036"/>
            <a:ext cx="3265449" cy="1912433"/>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B772EC-976D-F4C9-BA20-06327E23436F}"/>
              </a:ext>
            </a:extLst>
          </p:cNvPr>
          <p:cNvSpPr txBox="1"/>
          <p:nvPr/>
        </p:nvSpPr>
        <p:spPr>
          <a:xfrm>
            <a:off x="4690949" y="1584564"/>
            <a:ext cx="2891880" cy="1754326"/>
          </a:xfrm>
          <a:prstGeom prst="rect">
            <a:avLst/>
          </a:prstGeom>
          <a:noFill/>
        </p:spPr>
        <p:txBody>
          <a:bodyPr wrap="square">
            <a:spAutoFit/>
          </a:bodyPr>
          <a:lstStyle/>
          <a:p>
            <a:r>
              <a:rPr lang="en-GB" dirty="0">
                <a:solidFill>
                  <a:schemeClr val="bg1"/>
                </a:solidFill>
              </a:rPr>
              <a:t>We allow defenders to </a:t>
            </a:r>
            <a:r>
              <a:rPr lang="en-GB" dirty="0">
                <a:solidFill>
                  <a:srgbClr val="FF553E"/>
                </a:solidFill>
              </a:rPr>
              <a:t>focus on stopping threats </a:t>
            </a:r>
            <a:r>
              <a:rPr lang="en-GB" dirty="0">
                <a:solidFill>
                  <a:schemeClr val="bg1"/>
                </a:solidFill>
              </a:rPr>
              <a:t>before they cause a problem while simultaneously </a:t>
            </a:r>
            <a:r>
              <a:rPr lang="en-GB" dirty="0">
                <a:solidFill>
                  <a:srgbClr val="FF553E"/>
                </a:solidFill>
              </a:rPr>
              <a:t>reducing operational complexity</a:t>
            </a:r>
            <a:r>
              <a:rPr lang="en-GB" dirty="0">
                <a:solidFill>
                  <a:schemeClr val="bg1"/>
                </a:solidFill>
              </a:rPr>
              <a:t>.</a:t>
            </a:r>
            <a:br>
              <a:rPr lang="en-GB" dirty="0">
                <a:solidFill>
                  <a:schemeClr val="bg1"/>
                </a:solidFill>
              </a:rPr>
            </a:br>
            <a:endParaRPr lang="en-GB" dirty="0">
              <a:solidFill>
                <a:schemeClr val="bg1"/>
              </a:solidFill>
            </a:endParaRPr>
          </a:p>
        </p:txBody>
      </p:sp>
      <p:sp>
        <p:nvSpPr>
          <p:cNvPr id="10" name="Rectangle 9">
            <a:extLst>
              <a:ext uri="{FF2B5EF4-FFF2-40B4-BE49-F238E27FC236}">
                <a16:creationId xmlns:a16="http://schemas.microsoft.com/office/drawing/2014/main" id="{52CFC3D4-39F3-1778-89AB-A948AEFD4816}"/>
              </a:ext>
            </a:extLst>
          </p:cNvPr>
          <p:cNvSpPr/>
          <p:nvPr/>
        </p:nvSpPr>
        <p:spPr>
          <a:xfrm>
            <a:off x="1003609" y="4015531"/>
            <a:ext cx="3341646" cy="230832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32BADE-5D8D-8DD5-96B0-76A221C1A09F}"/>
              </a:ext>
            </a:extLst>
          </p:cNvPr>
          <p:cNvSpPr txBox="1"/>
          <p:nvPr/>
        </p:nvSpPr>
        <p:spPr>
          <a:xfrm>
            <a:off x="1180173" y="4169822"/>
            <a:ext cx="2968080" cy="2031325"/>
          </a:xfrm>
          <a:prstGeom prst="rect">
            <a:avLst/>
          </a:prstGeom>
          <a:noFill/>
        </p:spPr>
        <p:txBody>
          <a:bodyPr wrap="square">
            <a:spAutoFit/>
          </a:bodyPr>
          <a:lstStyle/>
          <a:p>
            <a:r>
              <a:rPr lang="en-GB" dirty="0">
                <a:solidFill>
                  <a:schemeClr val="bg1"/>
                </a:solidFill>
              </a:rPr>
              <a:t>Our console and API expose </a:t>
            </a:r>
            <a:r>
              <a:rPr lang="en-GB" b="1" dirty="0">
                <a:solidFill>
                  <a:srgbClr val="FF553E"/>
                </a:solidFill>
              </a:rPr>
              <a:t>Indicators of Future Attack (IOFA)</a:t>
            </a:r>
            <a:r>
              <a:rPr lang="en-GB" dirty="0">
                <a:solidFill>
                  <a:schemeClr val="bg1"/>
                </a:solidFill>
              </a:rPr>
              <a:t>—intelligence data that tells security teams where an attack is coming from, rather than where it's been (legacy IOCs).</a:t>
            </a:r>
          </a:p>
        </p:txBody>
      </p:sp>
      <p:sp>
        <p:nvSpPr>
          <p:cNvPr id="13" name="Rectangle 12">
            <a:extLst>
              <a:ext uri="{FF2B5EF4-FFF2-40B4-BE49-F238E27FC236}">
                <a16:creationId xmlns:a16="http://schemas.microsoft.com/office/drawing/2014/main" id="{1768D1D6-8AFB-28B7-4030-A9F4D37358CE}"/>
              </a:ext>
            </a:extLst>
          </p:cNvPr>
          <p:cNvSpPr/>
          <p:nvPr/>
        </p:nvSpPr>
        <p:spPr>
          <a:xfrm>
            <a:off x="4551553" y="3451649"/>
            <a:ext cx="3265450" cy="228690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FD044DA-B050-9C59-BE21-63375BB60DAD}"/>
              </a:ext>
            </a:extLst>
          </p:cNvPr>
          <p:cNvSpPr txBox="1"/>
          <p:nvPr/>
        </p:nvSpPr>
        <p:spPr>
          <a:xfrm>
            <a:off x="4690949" y="3574799"/>
            <a:ext cx="3118622" cy="2308324"/>
          </a:xfrm>
          <a:prstGeom prst="rect">
            <a:avLst/>
          </a:prstGeom>
          <a:noFill/>
        </p:spPr>
        <p:txBody>
          <a:bodyPr wrap="square">
            <a:spAutoFit/>
          </a:bodyPr>
          <a:lstStyle/>
          <a:p>
            <a:r>
              <a:rPr lang="en-GB" dirty="0">
                <a:solidFill>
                  <a:schemeClr val="bg1"/>
                </a:solidFill>
              </a:rPr>
              <a:t>Our data is our core differentiator. We provide timely, accurate, and complete datasets that allow security teams to </a:t>
            </a:r>
            <a:r>
              <a:rPr lang="en-GB" dirty="0">
                <a:solidFill>
                  <a:srgbClr val="FF553E"/>
                </a:solidFill>
              </a:rPr>
              <a:t>track emerging TTPs and combat pre-weaponized infrastructure</a:t>
            </a:r>
            <a:r>
              <a:rPr lang="en-GB" dirty="0">
                <a:solidFill>
                  <a:schemeClr val="bg1"/>
                </a:solidFill>
              </a:rPr>
              <a:t>.</a:t>
            </a:r>
            <a:br>
              <a:rPr lang="en-GB" dirty="0">
                <a:solidFill>
                  <a:schemeClr val="bg1"/>
                </a:solidFill>
              </a:rPr>
            </a:br>
            <a:endParaRPr lang="en-GB" dirty="0">
              <a:solidFill>
                <a:schemeClr val="bg1"/>
              </a:solidFill>
            </a:endParaRPr>
          </a:p>
        </p:txBody>
      </p:sp>
      <p:sp>
        <p:nvSpPr>
          <p:cNvPr id="16" name="Rectangle 15">
            <a:extLst>
              <a:ext uri="{FF2B5EF4-FFF2-40B4-BE49-F238E27FC236}">
                <a16:creationId xmlns:a16="http://schemas.microsoft.com/office/drawing/2014/main" id="{1E38C6CB-8B3F-338B-585C-C1362216998F}"/>
              </a:ext>
            </a:extLst>
          </p:cNvPr>
          <p:cNvSpPr/>
          <p:nvPr/>
        </p:nvSpPr>
        <p:spPr>
          <a:xfrm>
            <a:off x="8030735" y="1405036"/>
            <a:ext cx="3689197" cy="2113383"/>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03483E-0BF7-D76F-8AB8-8776D7F7818E}"/>
              </a:ext>
            </a:extLst>
          </p:cNvPr>
          <p:cNvSpPr txBox="1"/>
          <p:nvPr/>
        </p:nvSpPr>
        <p:spPr>
          <a:xfrm>
            <a:off x="8170130" y="1584564"/>
            <a:ext cx="3415988" cy="2031325"/>
          </a:xfrm>
          <a:prstGeom prst="rect">
            <a:avLst/>
          </a:prstGeom>
          <a:noFill/>
        </p:spPr>
        <p:txBody>
          <a:bodyPr wrap="square">
            <a:spAutoFit/>
          </a:bodyPr>
          <a:lstStyle/>
          <a:p>
            <a:r>
              <a:rPr lang="en-GB" dirty="0">
                <a:solidFill>
                  <a:srgbClr val="FF553E"/>
                </a:solidFill>
              </a:rPr>
              <a:t>We own all of our data</a:t>
            </a:r>
            <a:r>
              <a:rPr lang="en-GB" dirty="0">
                <a:solidFill>
                  <a:schemeClr val="bg1"/>
                </a:solidFill>
              </a:rPr>
              <a:t>. Most threat intelligence platforms rely on public IOCs, OSINT data, crowdsourced intelligence, and passive DNS sensors to gather intelligence.</a:t>
            </a:r>
            <a:br>
              <a:rPr lang="en-GB" dirty="0">
                <a:solidFill>
                  <a:schemeClr val="bg1"/>
                </a:solidFill>
              </a:rPr>
            </a:br>
            <a:endParaRPr lang="en-GB" dirty="0">
              <a:solidFill>
                <a:schemeClr val="bg1"/>
              </a:solidFill>
            </a:endParaRPr>
          </a:p>
        </p:txBody>
      </p:sp>
      <p:sp>
        <p:nvSpPr>
          <p:cNvPr id="19" name="Rectangle 18">
            <a:extLst>
              <a:ext uri="{FF2B5EF4-FFF2-40B4-BE49-F238E27FC236}">
                <a16:creationId xmlns:a16="http://schemas.microsoft.com/office/drawing/2014/main" id="{F3776E2B-F475-1F2C-9E3E-DE7618B00DE7}"/>
              </a:ext>
            </a:extLst>
          </p:cNvPr>
          <p:cNvSpPr/>
          <p:nvPr/>
        </p:nvSpPr>
        <p:spPr>
          <a:xfrm>
            <a:off x="8049319" y="3697948"/>
            <a:ext cx="3689197" cy="204060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01764E-DBE8-51DB-AD3E-D8A5184B1202}"/>
              </a:ext>
            </a:extLst>
          </p:cNvPr>
          <p:cNvSpPr txBox="1"/>
          <p:nvPr/>
        </p:nvSpPr>
        <p:spPr>
          <a:xfrm>
            <a:off x="8170130" y="3807178"/>
            <a:ext cx="3415988" cy="1754326"/>
          </a:xfrm>
          <a:prstGeom prst="rect">
            <a:avLst/>
          </a:prstGeom>
          <a:noFill/>
        </p:spPr>
        <p:txBody>
          <a:bodyPr wrap="square">
            <a:spAutoFit/>
          </a:bodyPr>
          <a:lstStyle/>
          <a:p>
            <a:r>
              <a:rPr lang="en-GB" dirty="0">
                <a:solidFill>
                  <a:srgbClr val="FF553E"/>
                </a:solidFill>
              </a:rPr>
              <a:t>Threat activity produces patterns</a:t>
            </a:r>
            <a:r>
              <a:rPr lang="en-GB" dirty="0">
                <a:solidFill>
                  <a:schemeClr val="bg1"/>
                </a:solidFill>
              </a:rPr>
              <a:t>. Controlling our own data allows us to add an infinite amount of context and connect the dots to produce operationalized intelligence.</a:t>
            </a:r>
          </a:p>
        </p:txBody>
      </p:sp>
      <p:sp>
        <p:nvSpPr>
          <p:cNvPr id="24" name="TextBox 23">
            <a:extLst>
              <a:ext uri="{FF2B5EF4-FFF2-40B4-BE49-F238E27FC236}">
                <a16:creationId xmlns:a16="http://schemas.microsoft.com/office/drawing/2014/main" id="{573AFD6C-9FDB-7696-C58F-DD063FCB7AD2}"/>
              </a:ext>
            </a:extLst>
          </p:cNvPr>
          <p:cNvSpPr txBox="1"/>
          <p:nvPr/>
        </p:nvSpPr>
        <p:spPr>
          <a:xfrm>
            <a:off x="4544122" y="5965182"/>
            <a:ext cx="5301338" cy="369332"/>
          </a:xfrm>
          <a:prstGeom prst="rect">
            <a:avLst/>
          </a:prstGeom>
          <a:solidFill>
            <a:schemeClr val="accent2"/>
          </a:solidFill>
        </p:spPr>
        <p:txBody>
          <a:bodyPr wrap="square">
            <a:spAutoFit/>
          </a:bodyPr>
          <a:lstStyle/>
          <a:p>
            <a:pPr algn="ctr"/>
            <a:r>
              <a:rPr lang="en-GB" b="1" dirty="0">
                <a:solidFill>
                  <a:schemeClr val="bg1"/>
                </a:solidFill>
              </a:rPr>
              <a:t>$4.45M</a:t>
            </a:r>
            <a:r>
              <a:rPr lang="en-GB" dirty="0">
                <a:solidFill>
                  <a:schemeClr val="bg1"/>
                </a:solidFill>
              </a:rPr>
              <a:t> – The average cost of a breach (IBM, 2024).</a:t>
            </a:r>
          </a:p>
        </p:txBody>
      </p:sp>
      <p:cxnSp>
        <p:nvCxnSpPr>
          <p:cNvPr id="26" name="Straight Connector 25">
            <a:extLst>
              <a:ext uri="{FF2B5EF4-FFF2-40B4-BE49-F238E27FC236}">
                <a16:creationId xmlns:a16="http://schemas.microsoft.com/office/drawing/2014/main" id="{BC80D874-F287-E8E5-872B-E710E8531064}"/>
              </a:ext>
            </a:extLst>
          </p:cNvPr>
          <p:cNvCxnSpPr>
            <a:cxnSpLocks/>
          </p:cNvCxnSpPr>
          <p:nvPr/>
        </p:nvCxnSpPr>
        <p:spPr>
          <a:xfrm>
            <a:off x="7172900" y="6334514"/>
            <a:ext cx="0" cy="5234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08822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theme/theme1.xml><?xml version="1.0" encoding="utf-8"?>
<a:theme xmlns:a="http://schemas.openxmlformats.org/drawingml/2006/main" name="1_Title">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Lines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low Graidents">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eckered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ircle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lid Black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dient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radient Line BG">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Glow Graidents">
  <a:themeElements>
    <a:clrScheme name="Silent Push">
      <a:dk1>
        <a:srgbClr val="000000"/>
      </a:dk1>
      <a:lt1>
        <a:srgbClr val="FFFFFF"/>
      </a:lt1>
      <a:dk2>
        <a:srgbClr val="111719"/>
      </a:dk2>
      <a:lt2>
        <a:srgbClr val="C9D5DB"/>
      </a:lt2>
      <a:accent1>
        <a:srgbClr val="121619"/>
      </a:accent1>
      <a:accent2>
        <a:srgbClr val="5494FF"/>
      </a:accent2>
      <a:accent3>
        <a:srgbClr val="FF563E"/>
      </a:accent3>
      <a:accent4>
        <a:srgbClr val="C9D5DB"/>
      </a:accent4>
      <a:accent5>
        <a:srgbClr val="9583CB"/>
      </a:accent5>
      <a:accent6>
        <a:srgbClr val="121619"/>
      </a:accent6>
      <a:hlink>
        <a:srgbClr val="5393FF"/>
      </a:hlink>
      <a:folHlink>
        <a:srgbClr val="A1AA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0DADAAB50F745982EABC0F1FA6DC5" ma:contentTypeVersion="14" ma:contentTypeDescription="Create a new document." ma:contentTypeScope="" ma:versionID="d3d7a559f55a97d1f67a7c3d250cd593">
  <xsd:schema xmlns:xsd="http://www.w3.org/2001/XMLSchema" xmlns:xs="http://www.w3.org/2001/XMLSchema" xmlns:p="http://schemas.microsoft.com/office/2006/metadata/properties" xmlns:ns2="a77af983-6da5-4a58-8b61-8b1a7eb7363a" xmlns:ns3="97a37a03-5df3-4e8c-968b-ff1bea2c5d91" targetNamespace="http://schemas.microsoft.com/office/2006/metadata/properties" ma:root="true" ma:fieldsID="eba9c13fcb6f5b54ce9426f7b248b7da" ns2:_="" ns3:_="">
    <xsd:import namespace="a77af983-6da5-4a58-8b61-8b1a7eb7363a"/>
    <xsd:import namespace="97a37a03-5df3-4e8c-968b-ff1bea2c5d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7af983-6da5-4a58-8b61-8b1a7eb736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7e9469f-fdd2-43fb-ad6c-3d052dcdeda5}" ma:internalName="TaxCatchAll" ma:showField="CatchAllData" ma:web="a77af983-6da5-4a58-8b61-8b1a7eb736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a37a03-5df3-4e8c-968b-ff1bea2c5d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5511855-9c3e-4413-a9a6-54d74f340f3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a37a03-5df3-4e8c-968b-ff1bea2c5d91">
      <Terms xmlns="http://schemas.microsoft.com/office/infopath/2007/PartnerControls"/>
    </lcf76f155ced4ddcb4097134ff3c332f>
    <TaxCatchAll xmlns="a77af983-6da5-4a58-8b61-8b1a7eb7363a" xsi:nil="true"/>
    <SharedWithUsers xmlns="a77af983-6da5-4a58-8b61-8b1a7eb7363a">
      <UserInfo>
        <DisplayName>Gareth Howells</DisplayName>
        <AccountId>64</AccountId>
        <AccountType/>
      </UserInfo>
      <UserInfo>
        <DisplayName>John Jensen</DisplayName>
        <AccountId>12</AccountId>
        <AccountType/>
      </UserInfo>
      <UserInfo>
        <DisplayName>Ken Bagnall</DisplayName>
        <AccountId>6</AccountId>
        <AccountType/>
      </UserInfo>
      <UserInfo>
        <DisplayName>Brad Arnold</DisplayName>
        <AccountId>128</AccountId>
        <AccountType/>
      </UserInfo>
      <UserInfo>
        <DisplayName>David Troha</DisplayName>
        <AccountId>106</AccountId>
        <AccountType/>
      </UserInfo>
      <UserInfo>
        <DisplayName>Charlotte Mackie Pawson</DisplayName>
        <AccountId>215</AccountId>
        <AccountType/>
      </UserInfo>
      <UserInfo>
        <DisplayName>Lisa Sawyers</DisplayName>
        <AccountId>93</AccountId>
        <AccountType/>
      </UserInfo>
      <UserInfo>
        <DisplayName>Phil  Montgomery</DisplayName>
        <AccountId>105</AccountId>
        <AccountType/>
      </UserInfo>
      <UserInfo>
        <DisplayName>Carter Hayes</DisplayName>
        <AccountId>305</AccountId>
        <AccountType/>
      </UserInfo>
      <UserInfo>
        <DisplayName>Lessie Skiba</DisplayName>
        <AccountId>68</AccountId>
        <AccountType/>
      </UserInfo>
    </SharedWithUsers>
  </documentManagement>
</p:properties>
</file>

<file path=customXml/itemProps1.xml><?xml version="1.0" encoding="utf-8"?>
<ds:datastoreItem xmlns:ds="http://schemas.openxmlformats.org/officeDocument/2006/customXml" ds:itemID="{32F53932-BEBC-4EB4-A4AD-759966B5795D}"/>
</file>

<file path=customXml/itemProps2.xml><?xml version="1.0" encoding="utf-8"?>
<ds:datastoreItem xmlns:ds="http://schemas.openxmlformats.org/officeDocument/2006/customXml" ds:itemID="{1724558C-0BE7-490F-8144-CEABA28D1B55}">
  <ds:schemaRefs>
    <ds:schemaRef ds:uri="http://schemas.microsoft.com/sharepoint/v3/contenttype/forms"/>
  </ds:schemaRefs>
</ds:datastoreItem>
</file>

<file path=customXml/itemProps3.xml><?xml version="1.0" encoding="utf-8"?>
<ds:datastoreItem xmlns:ds="http://schemas.openxmlformats.org/officeDocument/2006/customXml" ds:itemID="{75E9931F-5959-41A9-B72A-ACD6E3DA3830}">
  <ds:schemaRefs>
    <ds:schemaRef ds:uri="http://schemas.microsoft.com/office/2006/metadata/properties"/>
    <ds:schemaRef ds:uri="http://www.w3.org/XML/1998/namespace"/>
    <ds:schemaRef ds:uri="ad84b70d-9774-49f1-86bc-fc746844be04"/>
    <ds:schemaRef ds:uri="http://purl.org/dc/dcmitype/"/>
    <ds:schemaRef ds:uri="http://purl.org/dc/terms/"/>
    <ds:schemaRef ds:uri="http://purl.org/dc/elements/1.1/"/>
    <ds:schemaRef ds:uri="90bf767d-d453-46e5-b4a3-e4b90a5e6e34"/>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150</TotalTime>
  <Words>1725</Words>
  <Application>Microsoft Macintosh PowerPoint</Application>
  <PresentationFormat>Widescreen</PresentationFormat>
  <Paragraphs>217</Paragraphs>
  <Slides>18</Slides>
  <Notes>15</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18</vt:i4>
      </vt:variant>
    </vt:vector>
  </HeadingPairs>
  <TitlesOfParts>
    <vt:vector size="37" baseType="lpstr">
      <vt:lpstr>Aptos</vt:lpstr>
      <vt:lpstr>Arial</vt:lpstr>
      <vt:lpstr>Arial Nova</vt:lpstr>
      <vt:lpstr>Calibri</vt:lpstr>
      <vt:lpstr>Google Sans</vt:lpstr>
      <vt:lpstr>Hanken Grotesk</vt:lpstr>
      <vt:lpstr>Hanken Grotesk ExtraBold</vt:lpstr>
      <vt:lpstr>Hanken Grotesk Light</vt:lpstr>
      <vt:lpstr>Share Tech Mono</vt:lpstr>
      <vt:lpstr>Times New Roman</vt:lpstr>
      <vt:lpstr>1_Title</vt:lpstr>
      <vt:lpstr>Black Lines BG</vt:lpstr>
      <vt:lpstr>Glow Graidents</vt:lpstr>
      <vt:lpstr>Checkered BG</vt:lpstr>
      <vt:lpstr>Circle BG</vt:lpstr>
      <vt:lpstr>Solid Black BG</vt:lpstr>
      <vt:lpstr>Gradient BG</vt:lpstr>
      <vt:lpstr>Gradient Line BG</vt:lpstr>
      <vt:lpstr>Glow Graidents</vt:lpstr>
      <vt:lpstr>PARTNER ENABLEMENT DECK</vt:lpstr>
      <vt:lpstr>PowerPoint Presentation</vt:lpstr>
      <vt:lpstr>PowerPoint Presentation</vt:lpstr>
      <vt:lpstr>Indicators Of Future Attack (IOFA)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Your personal contact:  Bradley Taylor Global Partnerships and Alliances btaylor@silentpush.com +49 159 0189 4132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dc:creator>
  <cp:lastModifiedBy>Charlotte Mackie Pawson</cp:lastModifiedBy>
  <cp:revision>54</cp:revision>
  <dcterms:created xsi:type="dcterms:W3CDTF">2023-10-26T14:44:20Z</dcterms:created>
  <dcterms:modified xsi:type="dcterms:W3CDTF">2025-05-16T10:56:27Z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0x01010050F0DADAAB50F745982EABC0F1FA6DC5</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SharedWithUsers">
    <vt:lpwstr>64;#Gareth Howells;#12;#John Jensen;#6;#Ken Bagnall;#128;#Brad Arnold;#106;#David Troha;#215;#Charlotte Mackie Pawson;#93;#Lisa Sawyers;#105;#Phil  Montgomery;#305;#Carter Hayes;#68;#Lessie Skiba</vt:lpwstr>
  </property>
</Properties>
</file>